
<file path=[Content_Types].xml><?xml version="1.0" encoding="utf-8"?>
<Types xmlns="http://schemas.openxmlformats.org/package/2006/content-types">
  <Default Extension="png" ContentType="image/png"/>
  <Default Extension="jpe" ContentType="image/jpeg"/>
  <Default Extension="emf" ContentType="image/x-e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9" r:id="rId2"/>
    <p:sldId id="260" r:id="rId3"/>
    <p:sldId id="261" r:id="rId4"/>
    <p:sldId id="262" r:id="rId5"/>
    <p:sldId id="263" r:id="rId6"/>
    <p:sldId id="264" r:id="rId7"/>
    <p:sldId id="265" r:id="rId8"/>
    <p:sldId id="267" r:id="rId9"/>
    <p:sldId id="278" r:id="rId10"/>
    <p:sldId id="268" r:id="rId11"/>
    <p:sldId id="279" r:id="rId12"/>
    <p:sldId id="269" r:id="rId13"/>
    <p:sldId id="270" r:id="rId14"/>
    <p:sldId id="271" r:id="rId15"/>
    <p:sldId id="272" r:id="rId16"/>
    <p:sldId id="274" r:id="rId17"/>
    <p:sldId id="275" r:id="rId18"/>
    <p:sldId id="276" r:id="rId19"/>
    <p:sldId id="266" r:id="rId20"/>
    <p:sldId id="277" r:id="rId21"/>
    <p:sldId id="281" r:id="rId22"/>
    <p:sldId id="273" r:id="rId23"/>
    <p:sldId id="280"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2" autoAdjust="0"/>
    <p:restoredTop sz="65511" autoAdjust="0"/>
  </p:normalViewPr>
  <p:slideViewPr>
    <p:cSldViewPr snapToGrid="0">
      <p:cViewPr varScale="1">
        <p:scale>
          <a:sx n="52" d="100"/>
          <a:sy n="52" d="100"/>
        </p:scale>
        <p:origin x="141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11D054-AB36-49F7-B4B4-2537810DD8A5}" type="datetimeFigureOut">
              <a:rPr lang="en-GB" smtClean="0"/>
              <a:t>06/10/2018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86C128-57FB-44AF-9C02-F8D8BC1E2A2E}" type="slidenum">
              <a:rPr lang="en-GB" smtClean="0"/>
              <a:t>‹#›</a:t>
            </a:fld>
            <a:endParaRPr lang="en-GB"/>
          </a:p>
        </p:txBody>
      </p:sp>
    </p:spTree>
    <p:extLst>
      <p:ext uri="{BB962C8B-B14F-4D97-AF65-F5344CB8AC3E}">
        <p14:creationId xmlns:p14="http://schemas.microsoft.com/office/powerpoint/2010/main" val="41962920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886C128-57FB-44AF-9C02-F8D8BC1E2A2E}" type="slidenum">
              <a:rPr lang="en-GB" smtClean="0"/>
              <a:t>2</a:t>
            </a:fld>
            <a:endParaRPr lang="en-GB"/>
          </a:p>
        </p:txBody>
      </p:sp>
    </p:spTree>
    <p:extLst>
      <p:ext uri="{BB962C8B-B14F-4D97-AF65-F5344CB8AC3E}">
        <p14:creationId xmlns:p14="http://schemas.microsoft.com/office/powerpoint/2010/main" val="42384212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886C128-57FB-44AF-9C02-F8D8BC1E2A2E}" type="slidenum">
              <a:rPr lang="en-GB" smtClean="0"/>
              <a:t>6</a:t>
            </a:fld>
            <a:endParaRPr lang="en-GB"/>
          </a:p>
        </p:txBody>
      </p:sp>
    </p:spTree>
    <p:extLst>
      <p:ext uri="{BB962C8B-B14F-4D97-AF65-F5344CB8AC3E}">
        <p14:creationId xmlns:p14="http://schemas.microsoft.com/office/powerpoint/2010/main" val="3215686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886C128-57FB-44AF-9C02-F8D8BC1E2A2E}" type="slidenum">
              <a:rPr lang="en-GB" smtClean="0"/>
              <a:t>8</a:t>
            </a:fld>
            <a:endParaRPr lang="en-GB"/>
          </a:p>
        </p:txBody>
      </p:sp>
    </p:spTree>
    <p:extLst>
      <p:ext uri="{BB962C8B-B14F-4D97-AF65-F5344CB8AC3E}">
        <p14:creationId xmlns:p14="http://schemas.microsoft.com/office/powerpoint/2010/main" val="4360362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886C128-57FB-44AF-9C02-F8D8BC1E2A2E}" type="slidenum">
              <a:rPr lang="en-GB" smtClean="0"/>
              <a:t>9</a:t>
            </a:fld>
            <a:endParaRPr lang="en-GB"/>
          </a:p>
        </p:txBody>
      </p:sp>
    </p:spTree>
    <p:extLst>
      <p:ext uri="{BB962C8B-B14F-4D97-AF65-F5344CB8AC3E}">
        <p14:creationId xmlns:p14="http://schemas.microsoft.com/office/powerpoint/2010/main" val="12615012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886C128-57FB-44AF-9C02-F8D8BC1E2A2E}" type="slidenum">
              <a:rPr lang="en-GB" smtClean="0"/>
              <a:t>17</a:t>
            </a:fld>
            <a:endParaRPr lang="en-GB"/>
          </a:p>
        </p:txBody>
      </p:sp>
    </p:spTree>
    <p:extLst>
      <p:ext uri="{BB962C8B-B14F-4D97-AF65-F5344CB8AC3E}">
        <p14:creationId xmlns:p14="http://schemas.microsoft.com/office/powerpoint/2010/main" val="42348517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886C128-57FB-44AF-9C02-F8D8BC1E2A2E}" type="slidenum">
              <a:rPr lang="en-GB" smtClean="0"/>
              <a:t>20</a:t>
            </a:fld>
            <a:endParaRPr lang="en-GB"/>
          </a:p>
        </p:txBody>
      </p:sp>
    </p:spTree>
    <p:extLst>
      <p:ext uri="{BB962C8B-B14F-4D97-AF65-F5344CB8AC3E}">
        <p14:creationId xmlns:p14="http://schemas.microsoft.com/office/powerpoint/2010/main" val="27205051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886C128-57FB-44AF-9C02-F8D8BC1E2A2E}" type="slidenum">
              <a:rPr lang="en-GB" smtClean="0"/>
              <a:t>21</a:t>
            </a:fld>
            <a:endParaRPr lang="en-GB"/>
          </a:p>
        </p:txBody>
      </p:sp>
    </p:spTree>
    <p:extLst>
      <p:ext uri="{BB962C8B-B14F-4D97-AF65-F5344CB8AC3E}">
        <p14:creationId xmlns:p14="http://schemas.microsoft.com/office/powerpoint/2010/main" val="501725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CFDAD87-8270-4673-90DC-1AB3750196CB}" type="datetimeFigureOut">
              <a:rPr lang="en-GB" smtClean="0"/>
              <a:t>06/10/2018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3E53EE-1276-4876-83B2-A503F233214E}" type="slidenum">
              <a:rPr lang="en-GB" smtClean="0"/>
              <a:t>‹#›</a:t>
            </a:fld>
            <a:endParaRPr lang="en-GB"/>
          </a:p>
        </p:txBody>
      </p:sp>
    </p:spTree>
    <p:extLst>
      <p:ext uri="{BB962C8B-B14F-4D97-AF65-F5344CB8AC3E}">
        <p14:creationId xmlns:p14="http://schemas.microsoft.com/office/powerpoint/2010/main" val="731563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CFDAD87-8270-4673-90DC-1AB3750196CB}" type="datetimeFigureOut">
              <a:rPr lang="en-GB" smtClean="0"/>
              <a:t>06/10/2018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3E53EE-1276-4876-83B2-A503F233214E}" type="slidenum">
              <a:rPr lang="en-GB" smtClean="0"/>
              <a:t>‹#›</a:t>
            </a:fld>
            <a:endParaRPr lang="en-GB"/>
          </a:p>
        </p:txBody>
      </p:sp>
    </p:spTree>
    <p:extLst>
      <p:ext uri="{BB962C8B-B14F-4D97-AF65-F5344CB8AC3E}">
        <p14:creationId xmlns:p14="http://schemas.microsoft.com/office/powerpoint/2010/main" val="1452456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CFDAD87-8270-4673-90DC-1AB3750196CB}" type="datetimeFigureOut">
              <a:rPr lang="en-GB" smtClean="0"/>
              <a:t>06/10/2018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3E53EE-1276-4876-83B2-A503F233214E}" type="slidenum">
              <a:rPr lang="en-GB" smtClean="0"/>
              <a:t>‹#›</a:t>
            </a:fld>
            <a:endParaRPr lang="en-GB"/>
          </a:p>
        </p:txBody>
      </p:sp>
    </p:spTree>
    <p:extLst>
      <p:ext uri="{BB962C8B-B14F-4D97-AF65-F5344CB8AC3E}">
        <p14:creationId xmlns:p14="http://schemas.microsoft.com/office/powerpoint/2010/main" val="1313347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CFDAD87-8270-4673-90DC-1AB3750196CB}" type="datetimeFigureOut">
              <a:rPr lang="en-GB" smtClean="0"/>
              <a:t>06/10/2018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3E53EE-1276-4876-83B2-A503F233214E}" type="slidenum">
              <a:rPr lang="en-GB" smtClean="0"/>
              <a:t>‹#›</a:t>
            </a:fld>
            <a:endParaRPr lang="en-GB"/>
          </a:p>
        </p:txBody>
      </p:sp>
    </p:spTree>
    <p:extLst>
      <p:ext uri="{BB962C8B-B14F-4D97-AF65-F5344CB8AC3E}">
        <p14:creationId xmlns:p14="http://schemas.microsoft.com/office/powerpoint/2010/main" val="4234794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FDAD87-8270-4673-90DC-1AB3750196CB}" type="datetimeFigureOut">
              <a:rPr lang="en-GB" smtClean="0"/>
              <a:t>06/10/2018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3E53EE-1276-4876-83B2-A503F233214E}" type="slidenum">
              <a:rPr lang="en-GB" smtClean="0"/>
              <a:t>‹#›</a:t>
            </a:fld>
            <a:endParaRPr lang="en-GB"/>
          </a:p>
        </p:txBody>
      </p:sp>
    </p:spTree>
    <p:extLst>
      <p:ext uri="{BB962C8B-B14F-4D97-AF65-F5344CB8AC3E}">
        <p14:creationId xmlns:p14="http://schemas.microsoft.com/office/powerpoint/2010/main" val="2996172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CFDAD87-8270-4673-90DC-1AB3750196CB}" type="datetimeFigureOut">
              <a:rPr lang="en-GB" smtClean="0"/>
              <a:t>06/10/2018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93E53EE-1276-4876-83B2-A503F233214E}" type="slidenum">
              <a:rPr lang="en-GB" smtClean="0"/>
              <a:t>‹#›</a:t>
            </a:fld>
            <a:endParaRPr lang="en-GB"/>
          </a:p>
        </p:txBody>
      </p:sp>
    </p:spTree>
    <p:extLst>
      <p:ext uri="{BB962C8B-B14F-4D97-AF65-F5344CB8AC3E}">
        <p14:creationId xmlns:p14="http://schemas.microsoft.com/office/powerpoint/2010/main" val="403911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CFDAD87-8270-4673-90DC-1AB3750196CB}" type="datetimeFigureOut">
              <a:rPr lang="en-GB" smtClean="0"/>
              <a:t>06/10/2018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93E53EE-1276-4876-83B2-A503F233214E}" type="slidenum">
              <a:rPr lang="en-GB" smtClean="0"/>
              <a:t>‹#›</a:t>
            </a:fld>
            <a:endParaRPr lang="en-GB"/>
          </a:p>
        </p:txBody>
      </p:sp>
    </p:spTree>
    <p:extLst>
      <p:ext uri="{BB962C8B-B14F-4D97-AF65-F5344CB8AC3E}">
        <p14:creationId xmlns:p14="http://schemas.microsoft.com/office/powerpoint/2010/main" val="928220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CFDAD87-8270-4673-90DC-1AB3750196CB}" type="datetimeFigureOut">
              <a:rPr lang="en-GB" smtClean="0"/>
              <a:t>06/10/2018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93E53EE-1276-4876-83B2-A503F233214E}" type="slidenum">
              <a:rPr lang="en-GB" smtClean="0"/>
              <a:t>‹#›</a:t>
            </a:fld>
            <a:endParaRPr lang="en-GB"/>
          </a:p>
        </p:txBody>
      </p:sp>
    </p:spTree>
    <p:extLst>
      <p:ext uri="{BB962C8B-B14F-4D97-AF65-F5344CB8AC3E}">
        <p14:creationId xmlns:p14="http://schemas.microsoft.com/office/powerpoint/2010/main" val="2008792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FDAD87-8270-4673-90DC-1AB3750196CB}" type="datetimeFigureOut">
              <a:rPr lang="en-GB" smtClean="0"/>
              <a:t>06/10/2018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93E53EE-1276-4876-83B2-A503F233214E}" type="slidenum">
              <a:rPr lang="en-GB" smtClean="0"/>
              <a:t>‹#›</a:t>
            </a:fld>
            <a:endParaRPr lang="en-GB"/>
          </a:p>
        </p:txBody>
      </p:sp>
    </p:spTree>
    <p:extLst>
      <p:ext uri="{BB962C8B-B14F-4D97-AF65-F5344CB8AC3E}">
        <p14:creationId xmlns:p14="http://schemas.microsoft.com/office/powerpoint/2010/main" val="313811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FDAD87-8270-4673-90DC-1AB3750196CB}" type="datetimeFigureOut">
              <a:rPr lang="en-GB" smtClean="0"/>
              <a:t>06/10/2018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93E53EE-1276-4876-83B2-A503F233214E}" type="slidenum">
              <a:rPr lang="en-GB" smtClean="0"/>
              <a:t>‹#›</a:t>
            </a:fld>
            <a:endParaRPr lang="en-GB"/>
          </a:p>
        </p:txBody>
      </p:sp>
    </p:spTree>
    <p:extLst>
      <p:ext uri="{BB962C8B-B14F-4D97-AF65-F5344CB8AC3E}">
        <p14:creationId xmlns:p14="http://schemas.microsoft.com/office/powerpoint/2010/main" val="2925358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FDAD87-8270-4673-90DC-1AB3750196CB}" type="datetimeFigureOut">
              <a:rPr lang="en-GB" smtClean="0"/>
              <a:t>06/10/2018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93E53EE-1276-4876-83B2-A503F233214E}" type="slidenum">
              <a:rPr lang="en-GB" smtClean="0"/>
              <a:t>‹#›</a:t>
            </a:fld>
            <a:endParaRPr lang="en-GB"/>
          </a:p>
        </p:txBody>
      </p:sp>
    </p:spTree>
    <p:extLst>
      <p:ext uri="{BB962C8B-B14F-4D97-AF65-F5344CB8AC3E}">
        <p14:creationId xmlns:p14="http://schemas.microsoft.com/office/powerpoint/2010/main" val="2247459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FDAD87-8270-4673-90DC-1AB3750196CB}" type="datetimeFigureOut">
              <a:rPr lang="en-GB" smtClean="0"/>
              <a:t>06/10/2018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3E53EE-1276-4876-83B2-A503F233214E}" type="slidenum">
              <a:rPr lang="en-GB" smtClean="0"/>
              <a:t>‹#›</a:t>
            </a:fld>
            <a:endParaRPr lang="en-GB"/>
          </a:p>
        </p:txBody>
      </p:sp>
    </p:spTree>
    <p:extLst>
      <p:ext uri="{BB962C8B-B14F-4D97-AF65-F5344CB8AC3E}">
        <p14:creationId xmlns:p14="http://schemas.microsoft.com/office/powerpoint/2010/main" val="27932617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15.emf"/></Relationships>
</file>

<file path=ppt/slides/_rels/slide18.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image" Target="../media/image19.e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8.gif"/></Relationships>
</file>

<file path=ppt/slides/_rels/slide9.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046" y="40416"/>
            <a:ext cx="12174256" cy="6817584"/>
          </a:xfrm>
          <a:prstGeom prst="rect">
            <a:avLst/>
          </a:prstGeom>
        </p:spPr>
      </p:pic>
      <p:sp>
        <p:nvSpPr>
          <p:cNvPr id="4" name="Rectangle 3"/>
          <p:cNvSpPr/>
          <p:nvPr/>
        </p:nvSpPr>
        <p:spPr>
          <a:xfrm>
            <a:off x="786384" y="310896"/>
            <a:ext cx="10607040" cy="313831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spcAft>
                <a:spcPts val="800"/>
              </a:spcAft>
            </a:pPr>
            <a:r>
              <a:rPr lang="en-GB" sz="4800" b="1" dirty="0">
                <a:solidFill>
                  <a:srgbClr val="FF0000"/>
                </a:solidFill>
                <a:latin typeface="Book Antiqua" panose="02040602050305030304" pitchFamily="18" charset="0"/>
                <a:ea typeface="Calibri" panose="020F0502020204030204" pitchFamily="34" charset="0"/>
                <a:cs typeface="Arial" panose="020B0604020202020204" pitchFamily="34" charset="0"/>
              </a:rPr>
              <a:t>Organic pharmaceutical chemistry</a:t>
            </a:r>
            <a:endParaRPr lang="en-GB" sz="4800" dirty="0">
              <a:solidFill>
                <a:prstClr val="black"/>
              </a:solidFill>
              <a:latin typeface="Book Antiqua" panose="0204060205030503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214942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21227"/>
            <a:ext cx="12192000" cy="2200089"/>
          </a:xfrm>
          <a:prstGeom prst="rect">
            <a:avLst/>
          </a:prstGeom>
        </p:spPr>
        <p:txBody>
          <a:bodyPr wrap="square">
            <a:spAutoFit/>
          </a:bodyPr>
          <a:lstStyle/>
          <a:p>
            <a:pPr marL="457200" indent="-457200">
              <a:lnSpc>
                <a:spcPct val="107000"/>
              </a:lnSpc>
              <a:spcAft>
                <a:spcPts val="800"/>
              </a:spcAft>
              <a:buFont typeface="Arial" panose="020B0604020202020204" pitchFamily="34" charset="0"/>
              <a:buChar char="•"/>
            </a:pPr>
            <a:r>
              <a:rPr lang="en-GB" sz="3200" b="1" dirty="0">
                <a:solidFill>
                  <a:srgbClr val="FF0000"/>
                </a:solidFill>
                <a:latin typeface="Calibri" panose="020F0502020204030204" pitchFamily="34" charset="0"/>
                <a:ea typeface="Calibri" panose="020F0502020204030204" pitchFamily="34" charset="0"/>
                <a:cs typeface="Arial" panose="020B0604020202020204" pitchFamily="34" charset="0"/>
              </a:rPr>
              <a:t>Negatively charged nucleophiles </a:t>
            </a:r>
            <a:r>
              <a:rPr lang="en-GB" sz="3200" b="1" dirty="0">
                <a:latin typeface="Calibri" panose="020F0502020204030204" pitchFamily="34" charset="0"/>
                <a:ea typeface="Calibri" panose="020F0502020204030204" pitchFamily="34" charset="0"/>
                <a:cs typeface="Arial" panose="020B0604020202020204" pitchFamily="34" charset="0"/>
              </a:rPr>
              <a:t>are often good nucleophiles too, partly because they can be attracted electrostatically by positively charged electrophiles. The anionic centre is usually O, S, or halogen. For example, hydroxide.</a:t>
            </a:r>
            <a:endParaRPr lang="en-GB" sz="3200" b="1"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3" name="Picture 2"/>
          <p:cNvPicPr/>
          <p:nvPr/>
        </p:nvPicPr>
        <p:blipFill>
          <a:blip r:embed="rId2">
            <a:extLst>
              <a:ext uri="{28A0092B-C50C-407E-A947-70E740481C1C}">
                <a14:useLocalDpi xmlns:a14="http://schemas.microsoft.com/office/drawing/2010/main" val="0"/>
              </a:ext>
            </a:extLst>
          </a:blip>
          <a:srcRect/>
          <a:stretch>
            <a:fillRect/>
          </a:stretch>
        </p:blipFill>
        <p:spPr bwMode="auto">
          <a:xfrm>
            <a:off x="5071744" y="2066544"/>
            <a:ext cx="5388992" cy="4553712"/>
          </a:xfrm>
          <a:prstGeom prst="rect">
            <a:avLst/>
          </a:prstGeom>
          <a:noFill/>
          <a:ln>
            <a:noFill/>
          </a:ln>
        </p:spPr>
      </p:pic>
    </p:spTree>
    <p:extLst>
      <p:ext uri="{BB962C8B-B14F-4D97-AF65-F5344CB8AC3E}">
        <p14:creationId xmlns:p14="http://schemas.microsoft.com/office/powerpoint/2010/main" val="38857393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extLst>
              <a:ext uri="{28A0092B-C50C-407E-A947-70E740481C1C}">
                <a14:useLocalDpi xmlns:a14="http://schemas.microsoft.com/office/drawing/2010/main" val="0"/>
              </a:ext>
            </a:extLst>
          </a:blip>
          <a:srcRect/>
          <a:stretch>
            <a:fillRect/>
          </a:stretch>
        </p:blipFill>
        <p:spPr bwMode="auto">
          <a:xfrm>
            <a:off x="2267712" y="-164592"/>
            <a:ext cx="8266176" cy="5815584"/>
          </a:xfrm>
          <a:prstGeom prst="rect">
            <a:avLst/>
          </a:prstGeom>
          <a:noFill/>
          <a:ln>
            <a:noFill/>
          </a:ln>
        </p:spPr>
      </p:pic>
      <p:sp>
        <p:nvSpPr>
          <p:cNvPr id="3" name="Rectangle 2"/>
          <p:cNvSpPr/>
          <p:nvPr/>
        </p:nvSpPr>
        <p:spPr>
          <a:xfrm>
            <a:off x="146304" y="5112383"/>
            <a:ext cx="12192000" cy="1077218"/>
          </a:xfrm>
          <a:prstGeom prst="rect">
            <a:avLst/>
          </a:prstGeom>
        </p:spPr>
        <p:txBody>
          <a:bodyPr wrap="square">
            <a:spAutoFit/>
          </a:bodyPr>
          <a:lstStyle/>
          <a:p>
            <a:r>
              <a:rPr lang="en-GB" sz="3200" b="1" dirty="0">
                <a:latin typeface="StoneSerifStd-Medium"/>
              </a:rPr>
              <a:t>The </a:t>
            </a:r>
            <a:r>
              <a:rPr lang="en-GB" sz="3200" b="1" dirty="0" smtClean="0">
                <a:latin typeface="StoneSerifStd-Medium"/>
              </a:rPr>
              <a:t>arrow starts </a:t>
            </a:r>
            <a:r>
              <a:rPr lang="en-GB" sz="3200" b="1" dirty="0">
                <a:latin typeface="StoneSerifStd-Medium"/>
              </a:rPr>
              <a:t>on </a:t>
            </a:r>
            <a:r>
              <a:rPr lang="en-GB" sz="3200" b="1" dirty="0" smtClean="0">
                <a:latin typeface="StoneSerifStd-Medium"/>
              </a:rPr>
              <a:t>the hydroxide’s </a:t>
            </a:r>
            <a:r>
              <a:rPr lang="en-GB" sz="3200" b="1" dirty="0">
                <a:solidFill>
                  <a:srgbClr val="FF0000"/>
                </a:solidFill>
                <a:latin typeface="StoneSerifStd-Medium"/>
              </a:rPr>
              <a:t>negative charge</a:t>
            </a:r>
            <a:r>
              <a:rPr lang="en-GB" sz="3200" b="1" dirty="0">
                <a:latin typeface="StoneSerifStd-Medium"/>
              </a:rPr>
              <a:t>, which represents one of the oxygen’s pairs of electrons</a:t>
            </a:r>
            <a:endParaRPr lang="en-GB" sz="3200" b="1" dirty="0"/>
          </a:p>
        </p:txBody>
      </p:sp>
    </p:spTree>
    <p:extLst>
      <p:ext uri="{BB962C8B-B14F-4D97-AF65-F5344CB8AC3E}">
        <p14:creationId xmlns:p14="http://schemas.microsoft.com/office/powerpoint/2010/main" val="39569914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24795"/>
            <a:ext cx="12192000" cy="1673150"/>
          </a:xfrm>
          <a:prstGeom prst="rect">
            <a:avLst/>
          </a:prstGeom>
        </p:spPr>
        <p:txBody>
          <a:bodyPr wrap="square">
            <a:spAutoFit/>
          </a:bodyPr>
          <a:lstStyle/>
          <a:p>
            <a:pPr marL="457200" indent="-457200">
              <a:lnSpc>
                <a:spcPct val="107000"/>
              </a:lnSpc>
              <a:spcAft>
                <a:spcPts val="800"/>
              </a:spcAft>
              <a:buFont typeface="Arial" panose="020B0604020202020204" pitchFamily="34" charset="0"/>
              <a:buChar char="•"/>
            </a:pPr>
            <a:r>
              <a:rPr lang="en-GB" sz="3200" b="1" dirty="0" smtClean="0">
                <a:solidFill>
                  <a:srgbClr val="FF0000"/>
                </a:solidFill>
                <a:latin typeface="Calibri" panose="020F0502020204030204" pitchFamily="34" charset="0"/>
                <a:ea typeface="Calibri" panose="020F0502020204030204" pitchFamily="34" charset="0"/>
                <a:cs typeface="Arial" panose="020B0604020202020204" pitchFamily="34" charset="0"/>
              </a:rPr>
              <a:t>Bonding </a:t>
            </a:r>
            <a:r>
              <a:rPr lang="en-US" sz="3200" b="1" dirty="0">
                <a:solidFill>
                  <a:srgbClr val="FF0000"/>
                </a:solidFill>
                <a:latin typeface="Calibri" panose="020F0502020204030204" pitchFamily="34" charset="0"/>
                <a:ea typeface="Calibri" panose="020F0502020204030204" pitchFamily="34" charset="0"/>
                <a:cs typeface="Arial" panose="020B0604020202020204" pitchFamily="34" charset="0"/>
              </a:rPr>
              <a:t>π </a:t>
            </a:r>
            <a:r>
              <a:rPr lang="en-GB" sz="3200" b="1" dirty="0">
                <a:solidFill>
                  <a:srgbClr val="FF0000"/>
                </a:solidFill>
                <a:latin typeface="Calibri" panose="020F0502020204030204" pitchFamily="34" charset="0"/>
                <a:ea typeface="Calibri" panose="020F0502020204030204" pitchFamily="34" charset="0"/>
                <a:cs typeface="Arial" panose="020B0604020202020204" pitchFamily="34" charset="0"/>
              </a:rPr>
              <a:t>orbitals</a:t>
            </a:r>
            <a:r>
              <a:rPr lang="en-GB" sz="3200" b="1" dirty="0">
                <a:latin typeface="Calibri" panose="020F0502020204030204" pitchFamily="34" charset="0"/>
                <a:ea typeface="Calibri" panose="020F0502020204030204" pitchFamily="34" charset="0"/>
                <a:cs typeface="Arial" panose="020B0604020202020204" pitchFamily="34" charset="0"/>
              </a:rPr>
              <a:t>, especially </a:t>
            </a:r>
            <a:r>
              <a:rPr lang="en-GB" sz="3200" b="1" dirty="0">
                <a:solidFill>
                  <a:srgbClr val="FF0000"/>
                </a:solidFill>
                <a:latin typeface="Calibri" panose="020F0502020204030204" pitchFamily="34" charset="0"/>
                <a:ea typeface="Calibri" panose="020F0502020204030204" pitchFamily="34" charset="0"/>
                <a:cs typeface="Arial" panose="020B0604020202020204" pitchFamily="34" charset="0"/>
              </a:rPr>
              <a:t>C=C</a:t>
            </a:r>
            <a:r>
              <a:rPr lang="en-GB" sz="3200" b="1" dirty="0">
                <a:latin typeface="Calibri" panose="020F0502020204030204" pitchFamily="34" charset="0"/>
                <a:ea typeface="Calibri" panose="020F0502020204030204" pitchFamily="34" charset="0"/>
                <a:cs typeface="Arial" panose="020B0604020202020204" pitchFamily="34" charset="0"/>
              </a:rPr>
              <a:t> double bonds, since they are higher </a:t>
            </a:r>
            <a:r>
              <a:rPr lang="en-GB" sz="3200" b="1" dirty="0" smtClean="0">
                <a:latin typeface="Calibri" panose="020F0502020204030204" pitchFamily="34" charset="0"/>
                <a:ea typeface="Calibri" panose="020F0502020204030204" pitchFamily="34" charset="0"/>
                <a:cs typeface="Arial" panose="020B0604020202020204" pitchFamily="34" charset="0"/>
              </a:rPr>
              <a:t>in energy </a:t>
            </a:r>
            <a:r>
              <a:rPr lang="en-GB" sz="3200" b="1" dirty="0">
                <a:latin typeface="Calibri" panose="020F0502020204030204" pitchFamily="34" charset="0"/>
                <a:ea typeface="Calibri" panose="020F0502020204030204" pitchFamily="34" charset="0"/>
                <a:cs typeface="Arial" panose="020B0604020202020204" pitchFamily="34" charset="0"/>
              </a:rPr>
              <a:t>than </a:t>
            </a:r>
            <a:r>
              <a:rPr lang="en-US" sz="3200" b="1" dirty="0">
                <a:latin typeface="Calibri" panose="020F0502020204030204" pitchFamily="34" charset="0"/>
                <a:ea typeface="Calibri" panose="020F0502020204030204" pitchFamily="34" charset="0"/>
                <a:cs typeface="Arial" panose="020B0604020202020204" pitchFamily="34" charset="0"/>
              </a:rPr>
              <a:t>σ </a:t>
            </a:r>
            <a:r>
              <a:rPr lang="en-GB" sz="3200" b="1" dirty="0">
                <a:latin typeface="Calibri" panose="020F0502020204030204" pitchFamily="34" charset="0"/>
                <a:ea typeface="Calibri" panose="020F0502020204030204" pitchFamily="34" charset="0"/>
                <a:cs typeface="Arial" panose="020B0604020202020204" pitchFamily="34" charset="0"/>
              </a:rPr>
              <a:t>orbitals. The only </a:t>
            </a:r>
            <a:r>
              <a:rPr lang="en-GB" sz="3200" b="1" dirty="0" smtClean="0">
                <a:latin typeface="Calibri" panose="020F0502020204030204" pitchFamily="34" charset="0"/>
                <a:ea typeface="Calibri" panose="020F0502020204030204" pitchFamily="34" charset="0"/>
                <a:cs typeface="Arial" panose="020B0604020202020204" pitchFamily="34" charset="0"/>
              </a:rPr>
              <a:t>common </a:t>
            </a:r>
            <a:r>
              <a:rPr lang="en-US" sz="3200" b="1" dirty="0" smtClean="0">
                <a:latin typeface="Calibri" panose="020F0502020204030204" pitchFamily="34" charset="0"/>
                <a:ea typeface="Calibri" panose="020F0502020204030204" pitchFamily="34" charset="0"/>
                <a:cs typeface="Arial" panose="020B0604020202020204" pitchFamily="34" charset="0"/>
              </a:rPr>
              <a:t>π</a:t>
            </a:r>
            <a:r>
              <a:rPr lang="en-GB" sz="3200" b="1" dirty="0" smtClean="0">
                <a:latin typeface="Calibri" panose="020F0502020204030204" pitchFamily="34" charset="0"/>
                <a:ea typeface="Calibri" panose="020F0502020204030204" pitchFamily="34" charset="0"/>
                <a:cs typeface="Arial" panose="020B0604020202020204" pitchFamily="34" charset="0"/>
              </a:rPr>
              <a:t> </a:t>
            </a:r>
            <a:r>
              <a:rPr lang="en-GB" sz="3200" b="1" dirty="0">
                <a:latin typeface="Calibri" panose="020F0502020204030204" pitchFamily="34" charset="0"/>
                <a:ea typeface="Calibri" panose="020F0502020204030204" pitchFamily="34" charset="0"/>
                <a:cs typeface="Arial" panose="020B0604020202020204" pitchFamily="34" charset="0"/>
              </a:rPr>
              <a:t>nucleophiles are </a:t>
            </a:r>
            <a:r>
              <a:rPr lang="en-GB" sz="3200" b="1" u="sng" dirty="0">
                <a:latin typeface="Calibri" panose="020F0502020204030204" pitchFamily="34" charset="0"/>
                <a:ea typeface="Calibri" panose="020F0502020204030204" pitchFamily="34" charset="0"/>
                <a:cs typeface="Arial" panose="020B0604020202020204" pitchFamily="34" charset="0"/>
              </a:rPr>
              <a:t>alkenes</a:t>
            </a:r>
            <a:r>
              <a:rPr lang="en-GB" sz="3200" b="1" dirty="0">
                <a:latin typeface="Calibri" panose="020F0502020204030204" pitchFamily="34" charset="0"/>
                <a:ea typeface="Calibri" panose="020F0502020204030204" pitchFamily="34" charset="0"/>
                <a:cs typeface="Arial" panose="020B0604020202020204" pitchFamily="34" charset="0"/>
              </a:rPr>
              <a:t> and </a:t>
            </a:r>
            <a:r>
              <a:rPr lang="en-GB" sz="3200" b="1" u="sng" dirty="0">
                <a:latin typeface="Calibri" panose="020F0502020204030204" pitchFamily="34" charset="0"/>
                <a:ea typeface="Calibri" panose="020F0502020204030204" pitchFamily="34" charset="0"/>
                <a:cs typeface="Arial" panose="020B0604020202020204" pitchFamily="34" charset="0"/>
              </a:rPr>
              <a:t>aromatic rings</a:t>
            </a:r>
            <a:r>
              <a:rPr lang="en-GB" sz="3200" b="1" dirty="0">
                <a:latin typeface="Calibri" panose="020F0502020204030204" pitchFamily="34" charset="0"/>
                <a:ea typeface="Calibri" panose="020F0502020204030204" pitchFamily="34" charset="0"/>
                <a:cs typeface="Arial" panose="020B0604020202020204" pitchFamily="34" charset="0"/>
              </a:rPr>
              <a:t>.</a:t>
            </a:r>
            <a:endParaRPr lang="en-GB" sz="3200" b="1"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20302" y="2757487"/>
            <a:ext cx="7928057" cy="3131249"/>
          </a:xfrm>
          <a:prstGeom prst="rect">
            <a:avLst/>
          </a:prstGeom>
        </p:spPr>
      </p:pic>
    </p:spTree>
    <p:extLst>
      <p:ext uri="{BB962C8B-B14F-4D97-AF65-F5344CB8AC3E}">
        <p14:creationId xmlns:p14="http://schemas.microsoft.com/office/powerpoint/2010/main" val="791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4929" y="271996"/>
            <a:ext cx="6346866" cy="784702"/>
          </a:xfrm>
          <a:prstGeom prst="rect">
            <a:avLst/>
          </a:prstGeom>
        </p:spPr>
        <p:txBody>
          <a:bodyPr wrap="none">
            <a:spAutoFit/>
          </a:bodyPr>
          <a:lstStyle/>
          <a:p>
            <a:pPr>
              <a:lnSpc>
                <a:spcPct val="107000"/>
              </a:lnSpc>
              <a:spcAft>
                <a:spcPts val="800"/>
              </a:spcAft>
            </a:pPr>
            <a:r>
              <a:rPr lang="en-GB" sz="4400" b="1" dirty="0" smtClean="0">
                <a:solidFill>
                  <a:srgbClr val="FF0000"/>
                </a:solidFill>
                <a:latin typeface="Calibri" panose="020F0502020204030204" pitchFamily="34" charset="0"/>
                <a:ea typeface="Calibri" panose="020F0502020204030204" pitchFamily="34" charset="0"/>
                <a:cs typeface="Arial" panose="020B0604020202020204" pitchFamily="34" charset="0"/>
              </a:rPr>
              <a:t>Identifying an electrophile</a:t>
            </a:r>
            <a:endParaRPr lang="en-GB" sz="4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Rectangle 3"/>
          <p:cNvSpPr/>
          <p:nvPr/>
        </p:nvSpPr>
        <p:spPr>
          <a:xfrm>
            <a:off x="0" y="1692827"/>
            <a:ext cx="12192000" cy="1673150"/>
          </a:xfrm>
          <a:prstGeom prst="rect">
            <a:avLst/>
          </a:prstGeom>
        </p:spPr>
        <p:txBody>
          <a:bodyPr wrap="square">
            <a:spAutoFit/>
          </a:bodyPr>
          <a:lstStyle/>
          <a:p>
            <a:pPr marL="914400" indent="-457200">
              <a:lnSpc>
                <a:spcPct val="107000"/>
              </a:lnSpc>
              <a:spcAft>
                <a:spcPts val="0"/>
              </a:spcAft>
              <a:buFont typeface="Arial" panose="020B0604020202020204" pitchFamily="34" charset="0"/>
              <a:buChar char="•"/>
            </a:pPr>
            <a:r>
              <a:rPr lang="en-GB" sz="3200" b="1" dirty="0" smtClean="0">
                <a:solidFill>
                  <a:srgbClr val="FF0000"/>
                </a:solidFill>
                <a:latin typeface="Calibri" panose="020F0502020204030204" pitchFamily="34" charset="0"/>
                <a:ea typeface="Calibri" panose="020F0502020204030204" pitchFamily="34" charset="0"/>
                <a:cs typeface="Arial" panose="020B0604020202020204" pitchFamily="34" charset="0"/>
              </a:rPr>
              <a:t>Neutral </a:t>
            </a:r>
            <a:r>
              <a:rPr lang="en-GB" sz="3200" b="1" dirty="0">
                <a:solidFill>
                  <a:srgbClr val="FF0000"/>
                </a:solidFill>
                <a:latin typeface="Calibri" panose="020F0502020204030204" pitchFamily="34" charset="0"/>
                <a:ea typeface="Calibri" panose="020F0502020204030204" pitchFamily="34" charset="0"/>
                <a:cs typeface="Arial" panose="020B0604020202020204" pitchFamily="34" charset="0"/>
              </a:rPr>
              <a:t>electrophiles </a:t>
            </a:r>
            <a:r>
              <a:rPr lang="en-GB" sz="3200" b="1" dirty="0">
                <a:latin typeface="Calibri" panose="020F0502020204030204" pitchFamily="34" charset="0"/>
                <a:ea typeface="Calibri" panose="020F0502020204030204" pitchFamily="34" charset="0"/>
                <a:cs typeface="Arial" panose="020B0604020202020204" pitchFamily="34" charset="0"/>
              </a:rPr>
              <a:t>with an empty atomic orbital </a:t>
            </a:r>
            <a:r>
              <a:rPr lang="en-GB" sz="3200" b="1" dirty="0" smtClean="0">
                <a:latin typeface="Calibri" panose="020F0502020204030204" pitchFamily="34" charset="0"/>
                <a:ea typeface="Calibri" panose="020F0502020204030204" pitchFamily="34" charset="0"/>
                <a:cs typeface="Arial" panose="020B0604020202020204" pitchFamily="34" charset="0"/>
              </a:rPr>
              <a:t>that </a:t>
            </a:r>
            <a:r>
              <a:rPr lang="en-GB" sz="3200" b="1" dirty="0">
                <a:latin typeface="Calibri" panose="020F0502020204030204" pitchFamily="34" charset="0"/>
                <a:ea typeface="Calibri" panose="020F0502020204030204" pitchFamily="34" charset="0"/>
                <a:cs typeface="Arial" panose="020B0604020202020204" pitchFamily="34" charset="0"/>
              </a:rPr>
              <a:t>can easily accept electrons, such as boron </a:t>
            </a:r>
            <a:r>
              <a:rPr lang="en-GB" sz="3200" b="1" dirty="0" err="1">
                <a:latin typeface="Calibri" panose="020F0502020204030204" pitchFamily="34" charset="0"/>
                <a:ea typeface="Calibri" panose="020F0502020204030204" pitchFamily="34" charset="0"/>
                <a:cs typeface="Arial" panose="020B0604020202020204" pitchFamily="34" charset="0"/>
              </a:rPr>
              <a:t>trifluoride</a:t>
            </a:r>
            <a:r>
              <a:rPr lang="en-GB" sz="3200" b="1" dirty="0">
                <a:latin typeface="Calibri" panose="020F0502020204030204" pitchFamily="34" charset="0"/>
                <a:ea typeface="Calibri" panose="020F0502020204030204" pitchFamily="34" charset="0"/>
                <a:cs typeface="Arial" panose="020B0604020202020204" pitchFamily="34" charset="0"/>
              </a:rPr>
              <a:t> and aluminium </a:t>
            </a:r>
            <a:r>
              <a:rPr lang="en-GB" sz="3200" b="1" dirty="0" err="1">
                <a:latin typeface="Calibri" panose="020F0502020204030204" pitchFamily="34" charset="0"/>
                <a:ea typeface="Calibri" panose="020F0502020204030204" pitchFamily="34" charset="0"/>
                <a:cs typeface="Arial" panose="020B0604020202020204" pitchFamily="34" charset="0"/>
              </a:rPr>
              <a:t>trichloride</a:t>
            </a:r>
            <a:r>
              <a:rPr lang="en-GB" sz="3200" b="1" dirty="0">
                <a:latin typeface="Calibri" panose="020F0502020204030204" pitchFamily="34" charset="0"/>
                <a:ea typeface="Calibri" panose="020F0502020204030204" pitchFamily="34" charset="0"/>
                <a:cs typeface="Arial" panose="020B0604020202020204" pitchFamily="34" charset="0"/>
              </a:rPr>
              <a:t>. </a:t>
            </a:r>
            <a:endParaRPr lang="en-GB" sz="32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3913632" y="3365977"/>
            <a:ext cx="3853053" cy="3465196"/>
          </a:xfrm>
          <a:prstGeom prst="rect">
            <a:avLst/>
          </a:prstGeom>
          <a:noFill/>
          <a:ln>
            <a:noFill/>
          </a:ln>
        </p:spPr>
      </p:pic>
    </p:spTree>
    <p:extLst>
      <p:ext uri="{BB962C8B-B14F-4D97-AF65-F5344CB8AC3E}">
        <p14:creationId xmlns:p14="http://schemas.microsoft.com/office/powerpoint/2010/main" val="24019475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extLst>
              <a:ext uri="{28A0092B-C50C-407E-A947-70E740481C1C}">
                <a14:useLocalDpi xmlns:a14="http://schemas.microsoft.com/office/drawing/2010/main" val="0"/>
              </a:ext>
            </a:extLst>
          </a:blip>
          <a:srcRect/>
          <a:stretch>
            <a:fillRect/>
          </a:stretch>
        </p:blipFill>
        <p:spPr bwMode="auto">
          <a:xfrm>
            <a:off x="475488" y="146304"/>
            <a:ext cx="10607040" cy="6912864"/>
          </a:xfrm>
          <a:prstGeom prst="rect">
            <a:avLst/>
          </a:prstGeom>
          <a:noFill/>
          <a:ln>
            <a:noFill/>
          </a:ln>
        </p:spPr>
      </p:pic>
    </p:spTree>
    <p:extLst>
      <p:ext uri="{BB962C8B-B14F-4D97-AF65-F5344CB8AC3E}">
        <p14:creationId xmlns:p14="http://schemas.microsoft.com/office/powerpoint/2010/main" val="2947172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520518"/>
            <a:ext cx="12192000" cy="2200089"/>
          </a:xfrm>
          <a:prstGeom prst="rect">
            <a:avLst/>
          </a:prstGeom>
        </p:spPr>
        <p:txBody>
          <a:bodyPr wrap="square">
            <a:spAutoFit/>
          </a:bodyPr>
          <a:lstStyle/>
          <a:p>
            <a:pPr marL="457200" lvl="0" indent="-457200">
              <a:lnSpc>
                <a:spcPct val="107000"/>
              </a:lnSpc>
              <a:spcAft>
                <a:spcPts val="800"/>
              </a:spcAft>
              <a:buFont typeface="Arial" panose="020B0604020202020204" pitchFamily="34" charset="0"/>
              <a:buChar char="•"/>
            </a:pPr>
            <a:r>
              <a:rPr lang="en-GB" sz="3200" b="1" dirty="0">
                <a:solidFill>
                  <a:srgbClr val="FF0000"/>
                </a:solidFill>
                <a:latin typeface="Calibri" panose="020F0502020204030204" pitchFamily="34" charset="0"/>
                <a:ea typeface="Calibri" panose="020F0502020204030204" pitchFamily="34" charset="0"/>
                <a:cs typeface="Arial" panose="020B0604020202020204" pitchFamily="34" charset="0"/>
              </a:rPr>
              <a:t>Positively </a:t>
            </a:r>
            <a:r>
              <a:rPr lang="en-GB" sz="3200" b="1" dirty="0" smtClean="0">
                <a:solidFill>
                  <a:srgbClr val="FF0000"/>
                </a:solidFill>
                <a:latin typeface="Calibri" panose="020F0502020204030204" pitchFamily="34" charset="0"/>
                <a:ea typeface="Calibri" panose="020F0502020204030204" pitchFamily="34" charset="0"/>
                <a:cs typeface="Arial" panose="020B0604020202020204" pitchFamily="34" charset="0"/>
              </a:rPr>
              <a:t>charged electrophile</a:t>
            </a:r>
            <a:r>
              <a:rPr lang="en-GB" sz="3200" dirty="0" smtClean="0">
                <a:solidFill>
                  <a:srgbClr val="FF0000"/>
                </a:solidFill>
                <a:latin typeface="Calibri" panose="020F0502020204030204" pitchFamily="34" charset="0"/>
                <a:ea typeface="Calibri" panose="020F0502020204030204" pitchFamily="34" charset="0"/>
                <a:cs typeface="Arial" panose="020B0604020202020204" pitchFamily="34" charset="0"/>
              </a:rPr>
              <a:t> </a:t>
            </a:r>
            <a:r>
              <a:rPr lang="en-GB" sz="3200" b="1" dirty="0" smtClean="0">
                <a:latin typeface="Calibri" panose="020F0502020204030204" pitchFamily="34" charset="0"/>
                <a:ea typeface="Calibri" panose="020F0502020204030204" pitchFamily="34" charset="0"/>
                <a:cs typeface="Arial" panose="020B0604020202020204" pitchFamily="34" charset="0"/>
              </a:rPr>
              <a:t>like </a:t>
            </a:r>
            <a:r>
              <a:rPr lang="en-GB" sz="3200" b="1" dirty="0">
                <a:latin typeface="Calibri" panose="020F0502020204030204" pitchFamily="34" charset="0"/>
                <a:ea typeface="Calibri" panose="020F0502020204030204" pitchFamily="34" charset="0"/>
                <a:cs typeface="Arial" panose="020B0604020202020204" pitchFamily="34" charset="0"/>
              </a:rPr>
              <a:t>carbonyl group. There is a partial positive charge on the carbon and a partial negative charge on the oxygen, because oxygen is more electronegative than carbon. So the oxygen pulls electrons towards itself.</a:t>
            </a:r>
            <a:endParaRPr lang="en-GB" sz="3200" b="1"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9035" y="2720607"/>
            <a:ext cx="9072648" cy="3639311"/>
          </a:xfrm>
          <a:prstGeom prst="rect">
            <a:avLst/>
          </a:prstGeom>
        </p:spPr>
      </p:pic>
    </p:spTree>
    <p:extLst>
      <p:ext uri="{BB962C8B-B14F-4D97-AF65-F5344CB8AC3E}">
        <p14:creationId xmlns:p14="http://schemas.microsoft.com/office/powerpoint/2010/main" val="13402041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74332"/>
            <a:ext cx="3376309" cy="784702"/>
          </a:xfrm>
          <a:prstGeom prst="rect">
            <a:avLst/>
          </a:prstGeom>
        </p:spPr>
        <p:txBody>
          <a:bodyPr wrap="none">
            <a:spAutoFit/>
          </a:bodyPr>
          <a:lstStyle/>
          <a:p>
            <a:pPr marL="457200">
              <a:lnSpc>
                <a:spcPct val="107000"/>
              </a:lnSpc>
              <a:spcAft>
                <a:spcPts val="800"/>
              </a:spcAft>
            </a:pPr>
            <a:r>
              <a:rPr lang="en-GB" sz="4400" b="1" dirty="0">
                <a:solidFill>
                  <a:srgbClr val="FF0000"/>
                </a:solidFill>
                <a:latin typeface="Calibri" panose="020F0502020204030204" pitchFamily="34" charset="0"/>
                <a:ea typeface="Calibri" panose="020F0502020204030204" pitchFamily="34" charset="0"/>
                <a:cs typeface="Arial" panose="020B0604020202020204" pitchFamily="34" charset="0"/>
              </a:rPr>
              <a:t>Curly arrow</a:t>
            </a:r>
            <a:endParaRPr lang="en-GB" sz="4400" b="1"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Rectangle 2"/>
          <p:cNvSpPr/>
          <p:nvPr/>
        </p:nvSpPr>
        <p:spPr>
          <a:xfrm>
            <a:off x="0" y="2022011"/>
            <a:ext cx="12192000" cy="1673150"/>
          </a:xfrm>
          <a:prstGeom prst="rect">
            <a:avLst/>
          </a:prstGeom>
        </p:spPr>
        <p:txBody>
          <a:bodyPr wrap="square">
            <a:spAutoFit/>
          </a:bodyPr>
          <a:lstStyle/>
          <a:p>
            <a:pPr marL="457200">
              <a:lnSpc>
                <a:spcPct val="107000"/>
              </a:lnSpc>
              <a:spcAft>
                <a:spcPts val="800"/>
              </a:spcAft>
            </a:pPr>
            <a:r>
              <a:rPr lang="en-GB" sz="3200" b="1" dirty="0">
                <a:latin typeface="Calibri" panose="020F0502020204030204" pitchFamily="34" charset="0"/>
                <a:ea typeface="Calibri" panose="020F0502020204030204" pitchFamily="34" charset="0"/>
                <a:cs typeface="Arial" panose="020B0604020202020204" pitchFamily="34" charset="0"/>
              </a:rPr>
              <a:t>A curly arrow represents the </a:t>
            </a:r>
            <a:r>
              <a:rPr lang="en-GB" sz="3200" b="1" i="1" dirty="0">
                <a:latin typeface="Calibri" panose="020F0502020204030204" pitchFamily="34" charset="0"/>
                <a:ea typeface="Calibri" panose="020F0502020204030204" pitchFamily="34" charset="0"/>
                <a:cs typeface="Arial" panose="020B0604020202020204" pitchFamily="34" charset="0"/>
              </a:rPr>
              <a:t>movement of a pair of electrons </a:t>
            </a:r>
            <a:r>
              <a:rPr lang="en-GB" sz="3200" b="1" dirty="0">
                <a:latin typeface="Calibri" panose="020F0502020204030204" pitchFamily="34" charset="0"/>
                <a:ea typeface="Calibri" panose="020F0502020204030204" pitchFamily="34" charset="0"/>
                <a:cs typeface="Arial" panose="020B0604020202020204" pitchFamily="34" charset="0"/>
              </a:rPr>
              <a:t>from a filled orbital into an empty orbital. The result of this movement is to form a bond between a nucleophile and an electrophile.</a:t>
            </a:r>
            <a:endParaRPr lang="en-GB" sz="32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975752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27192" y="436588"/>
            <a:ext cx="6059672" cy="721736"/>
          </a:xfrm>
          <a:prstGeom prst="rect">
            <a:avLst/>
          </a:prstGeom>
        </p:spPr>
        <p:txBody>
          <a:bodyPr wrap="none">
            <a:spAutoFit/>
          </a:bodyPr>
          <a:lstStyle/>
          <a:p>
            <a:pPr marL="457200" lvl="0" indent="-457200">
              <a:lnSpc>
                <a:spcPct val="107000"/>
              </a:lnSpc>
              <a:spcAft>
                <a:spcPts val="800"/>
              </a:spcAft>
              <a:buFont typeface="Arial" panose="020B0604020202020204" pitchFamily="34" charset="0"/>
              <a:buChar char="•"/>
            </a:pPr>
            <a:r>
              <a:rPr lang="en-GB" sz="4000" b="1" dirty="0">
                <a:latin typeface="Calibri" panose="020F0502020204030204" pitchFamily="34" charset="0"/>
                <a:ea typeface="Calibri" panose="020F0502020204030204" pitchFamily="34" charset="0"/>
                <a:cs typeface="Arial" panose="020B0604020202020204" pitchFamily="34" charset="0"/>
              </a:rPr>
              <a:t>Arrow to </a:t>
            </a:r>
            <a:r>
              <a:rPr lang="en-GB" sz="4000" b="1" dirty="0">
                <a:solidFill>
                  <a:srgbClr val="FF0000"/>
                </a:solidFill>
                <a:latin typeface="Calibri" panose="020F0502020204030204" pitchFamily="34" charset="0"/>
                <a:ea typeface="Calibri" panose="020F0502020204030204" pitchFamily="34" charset="0"/>
                <a:cs typeface="Arial" panose="020B0604020202020204" pitchFamily="34" charset="0"/>
              </a:rPr>
              <a:t>make</a:t>
            </a:r>
            <a:r>
              <a:rPr lang="en-GB" sz="4000" b="1" dirty="0">
                <a:latin typeface="Calibri" panose="020F0502020204030204" pitchFamily="34" charset="0"/>
                <a:ea typeface="Calibri" panose="020F0502020204030204" pitchFamily="34" charset="0"/>
                <a:cs typeface="Arial" panose="020B0604020202020204" pitchFamily="34" charset="0"/>
              </a:rPr>
              <a:t> </a:t>
            </a:r>
            <a:r>
              <a:rPr lang="en-GB" sz="4000" b="1" dirty="0">
                <a:solidFill>
                  <a:srgbClr val="FF0000"/>
                </a:solidFill>
                <a:latin typeface="Calibri" panose="020F0502020204030204" pitchFamily="34" charset="0"/>
                <a:ea typeface="Calibri" panose="020F0502020204030204" pitchFamily="34" charset="0"/>
                <a:cs typeface="Arial" panose="020B0604020202020204" pitchFamily="34" charset="0"/>
              </a:rPr>
              <a:t>new bond</a:t>
            </a:r>
            <a:endParaRPr lang="en-GB" sz="4000" b="1"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p:txBody>
      </p:sp>
      <p:pic>
        <p:nvPicPr>
          <p:cNvPr id="3" name="Picture 2"/>
          <p:cNvPicPr/>
          <p:nvPr/>
        </p:nvPicPr>
        <p:blipFill>
          <a:blip r:embed="rId3">
            <a:extLst>
              <a:ext uri="{28A0092B-C50C-407E-A947-70E740481C1C}">
                <a14:useLocalDpi xmlns:a14="http://schemas.microsoft.com/office/drawing/2010/main" val="0"/>
              </a:ext>
            </a:extLst>
          </a:blip>
          <a:srcRect/>
          <a:stretch>
            <a:fillRect/>
          </a:stretch>
        </p:blipFill>
        <p:spPr bwMode="auto">
          <a:xfrm>
            <a:off x="201168" y="1032520"/>
            <a:ext cx="5779009" cy="5496296"/>
          </a:xfrm>
          <a:prstGeom prst="rect">
            <a:avLst/>
          </a:prstGeom>
          <a:noFill/>
          <a:ln>
            <a:noFill/>
          </a:ln>
        </p:spPr>
      </p:pic>
      <p:pic>
        <p:nvPicPr>
          <p:cNvPr id="4" name="Picture 3"/>
          <p:cNvPicPr/>
          <p:nvPr/>
        </p:nvPicPr>
        <p:blipFill>
          <a:blip r:embed="rId4">
            <a:extLst>
              <a:ext uri="{28A0092B-C50C-407E-A947-70E740481C1C}">
                <a14:useLocalDpi xmlns:a14="http://schemas.microsoft.com/office/drawing/2010/main" val="0"/>
              </a:ext>
            </a:extLst>
          </a:blip>
          <a:srcRect/>
          <a:stretch>
            <a:fillRect/>
          </a:stretch>
        </p:blipFill>
        <p:spPr bwMode="auto">
          <a:xfrm>
            <a:off x="5980176" y="1032520"/>
            <a:ext cx="5815584" cy="4840791"/>
          </a:xfrm>
          <a:prstGeom prst="rect">
            <a:avLst/>
          </a:prstGeom>
          <a:noFill/>
          <a:ln>
            <a:noFill/>
          </a:ln>
        </p:spPr>
      </p:pic>
    </p:spTree>
    <p:extLst>
      <p:ext uri="{BB962C8B-B14F-4D97-AF65-F5344CB8AC3E}">
        <p14:creationId xmlns:p14="http://schemas.microsoft.com/office/powerpoint/2010/main" val="35814290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0060" y="509740"/>
            <a:ext cx="6634701" cy="721736"/>
          </a:xfrm>
          <a:prstGeom prst="rect">
            <a:avLst/>
          </a:prstGeom>
        </p:spPr>
        <p:txBody>
          <a:bodyPr wrap="none">
            <a:spAutoFit/>
          </a:bodyPr>
          <a:lstStyle/>
          <a:p>
            <a:pPr marL="571500" lvl="0" indent="-571500">
              <a:lnSpc>
                <a:spcPct val="107000"/>
              </a:lnSpc>
              <a:spcAft>
                <a:spcPts val="800"/>
              </a:spcAft>
              <a:buFont typeface="Arial" panose="020B0604020202020204" pitchFamily="34" charset="0"/>
              <a:buChar char="•"/>
            </a:pPr>
            <a:r>
              <a:rPr lang="en-GB" sz="4000" b="1" dirty="0">
                <a:latin typeface="Calibri" panose="020F0502020204030204" pitchFamily="34" charset="0"/>
                <a:ea typeface="Calibri" panose="020F0502020204030204" pitchFamily="34" charset="0"/>
                <a:cs typeface="Arial" panose="020B0604020202020204" pitchFamily="34" charset="0"/>
              </a:rPr>
              <a:t>Arrow to </a:t>
            </a:r>
            <a:r>
              <a:rPr lang="en-GB" sz="4000" b="1" dirty="0">
                <a:solidFill>
                  <a:srgbClr val="FF0000"/>
                </a:solidFill>
                <a:latin typeface="Calibri" panose="020F0502020204030204" pitchFamily="34" charset="0"/>
                <a:ea typeface="Calibri" panose="020F0502020204030204" pitchFamily="34" charset="0"/>
                <a:cs typeface="Arial" panose="020B0604020202020204" pitchFamily="34" charset="0"/>
              </a:rPr>
              <a:t>break</a:t>
            </a:r>
            <a:r>
              <a:rPr lang="en-GB" sz="4000" b="1" dirty="0">
                <a:latin typeface="Calibri" panose="020F0502020204030204" pitchFamily="34" charset="0"/>
                <a:ea typeface="Calibri" panose="020F0502020204030204" pitchFamily="34" charset="0"/>
                <a:cs typeface="Arial" panose="020B0604020202020204" pitchFamily="34" charset="0"/>
              </a:rPr>
              <a:t> an </a:t>
            </a:r>
            <a:r>
              <a:rPr lang="en-GB" sz="4000" b="1" dirty="0">
                <a:solidFill>
                  <a:srgbClr val="FF0000"/>
                </a:solidFill>
                <a:latin typeface="Calibri" panose="020F0502020204030204" pitchFamily="34" charset="0"/>
                <a:ea typeface="Calibri" panose="020F0502020204030204" pitchFamily="34" charset="0"/>
                <a:cs typeface="Arial" panose="020B0604020202020204" pitchFamily="34" charset="0"/>
              </a:rPr>
              <a:t>old bond</a:t>
            </a:r>
            <a:endParaRPr lang="en-GB" sz="4000" b="1"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p:txBody>
      </p:sp>
      <p:pic>
        <p:nvPicPr>
          <p:cNvPr id="3" name="Picture 2"/>
          <p:cNvPicPr/>
          <p:nvPr/>
        </p:nvPicPr>
        <p:blipFill>
          <a:blip r:embed="rId2">
            <a:extLst>
              <a:ext uri="{28A0092B-C50C-407E-A947-70E740481C1C}">
                <a14:useLocalDpi xmlns:a14="http://schemas.microsoft.com/office/drawing/2010/main" val="0"/>
              </a:ext>
            </a:extLst>
          </a:blip>
          <a:srcRect/>
          <a:stretch>
            <a:fillRect/>
          </a:stretch>
        </p:blipFill>
        <p:spPr bwMode="auto">
          <a:xfrm>
            <a:off x="841248" y="1231476"/>
            <a:ext cx="10314432" cy="5157216"/>
          </a:xfrm>
          <a:prstGeom prst="rect">
            <a:avLst/>
          </a:prstGeom>
          <a:noFill/>
          <a:ln>
            <a:noFill/>
          </a:ln>
        </p:spPr>
      </p:pic>
    </p:spTree>
    <p:extLst>
      <p:ext uri="{BB962C8B-B14F-4D97-AF65-F5344CB8AC3E}">
        <p14:creationId xmlns:p14="http://schemas.microsoft.com/office/powerpoint/2010/main" val="14388969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extLst>
              <a:ext uri="{28A0092B-C50C-407E-A947-70E740481C1C}">
                <a14:useLocalDpi xmlns:a14="http://schemas.microsoft.com/office/drawing/2010/main" val="0"/>
              </a:ext>
            </a:extLst>
          </a:blip>
          <a:srcRect/>
          <a:stretch>
            <a:fillRect/>
          </a:stretch>
        </p:blipFill>
        <p:spPr bwMode="auto">
          <a:xfrm>
            <a:off x="0" y="1316736"/>
            <a:ext cx="11887200" cy="4681728"/>
          </a:xfrm>
          <a:prstGeom prst="rect">
            <a:avLst/>
          </a:prstGeom>
          <a:noFill/>
          <a:ln>
            <a:noFill/>
          </a:ln>
        </p:spPr>
      </p:pic>
      <p:sp>
        <p:nvSpPr>
          <p:cNvPr id="3" name="Rectangle 2"/>
          <p:cNvSpPr/>
          <p:nvPr/>
        </p:nvSpPr>
        <p:spPr>
          <a:xfrm>
            <a:off x="0" y="5374062"/>
            <a:ext cx="12192000" cy="1225464"/>
          </a:xfrm>
          <a:prstGeom prst="rect">
            <a:avLst/>
          </a:prstGeom>
        </p:spPr>
        <p:txBody>
          <a:bodyPr wrap="square">
            <a:spAutoFit/>
          </a:bodyPr>
          <a:lstStyle/>
          <a:p>
            <a:pPr>
              <a:lnSpc>
                <a:spcPct val="107000"/>
              </a:lnSpc>
              <a:spcAft>
                <a:spcPts val="800"/>
              </a:spcAft>
            </a:pPr>
            <a:r>
              <a:rPr lang="en-GB" sz="3200" dirty="0">
                <a:latin typeface="Calibri" panose="020F0502020204030204" pitchFamily="34" charset="0"/>
                <a:ea typeface="Calibri" panose="020F0502020204030204" pitchFamily="34" charset="0"/>
                <a:cs typeface="Arial" panose="020B0604020202020204" pitchFamily="34" charset="0"/>
              </a:rPr>
              <a:t>Electrons flow from the </a:t>
            </a:r>
            <a:r>
              <a:rPr lang="en-GB" sz="3200" b="1" i="1" u="sng" dirty="0" smtClean="0">
                <a:solidFill>
                  <a:schemeClr val="accent2"/>
                </a:solidFill>
                <a:latin typeface="Calibri" panose="020F0502020204030204" pitchFamily="34" charset="0"/>
                <a:ea typeface="Calibri" panose="020F0502020204030204" pitchFamily="34" charset="0"/>
                <a:cs typeface="Arial" panose="020B0604020202020204" pitchFamily="34" charset="0"/>
              </a:rPr>
              <a:t>nucleophile </a:t>
            </a:r>
            <a:r>
              <a:rPr lang="en-GB" sz="3200" dirty="0" smtClean="0">
                <a:latin typeface="Calibri" panose="020F0502020204030204" pitchFamily="34" charset="0"/>
                <a:ea typeface="Calibri" panose="020F0502020204030204" pitchFamily="34" charset="0"/>
                <a:cs typeface="Arial" panose="020B0604020202020204" pitchFamily="34" charset="0"/>
              </a:rPr>
              <a:t>(NH3</a:t>
            </a:r>
            <a:r>
              <a:rPr lang="en-GB" sz="3200" dirty="0">
                <a:latin typeface="Calibri" panose="020F0502020204030204" pitchFamily="34" charset="0"/>
                <a:ea typeface="Calibri" panose="020F0502020204030204" pitchFamily="34" charset="0"/>
                <a:cs typeface="Arial" panose="020B0604020202020204" pitchFamily="34" charset="0"/>
              </a:rPr>
              <a:t>) to the </a:t>
            </a:r>
            <a:r>
              <a:rPr lang="en-GB" sz="3200" b="1" i="1" u="sng" dirty="0">
                <a:solidFill>
                  <a:schemeClr val="accent2"/>
                </a:solidFill>
                <a:latin typeface="Calibri" panose="020F0502020204030204" pitchFamily="34" charset="0"/>
                <a:ea typeface="Calibri" panose="020F0502020204030204" pitchFamily="34" charset="0"/>
                <a:cs typeface="Arial" panose="020B0604020202020204" pitchFamily="34" charset="0"/>
              </a:rPr>
              <a:t>electrophile</a:t>
            </a:r>
            <a:r>
              <a:rPr lang="en-GB" sz="3200" dirty="0">
                <a:latin typeface="Calibri" panose="020F0502020204030204" pitchFamily="34" charset="0"/>
                <a:ea typeface="Calibri" panose="020F0502020204030204" pitchFamily="34" charset="0"/>
                <a:cs typeface="Arial" panose="020B0604020202020204" pitchFamily="34" charset="0"/>
              </a:rPr>
              <a:t> </a:t>
            </a:r>
            <a:endParaRPr lang="en-GB" sz="3200" dirty="0" smtClean="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3200" dirty="0" smtClean="0">
                <a:latin typeface="Calibri" panose="020F0502020204030204" pitchFamily="34" charset="0"/>
                <a:ea typeface="Calibri" panose="020F0502020204030204" pitchFamily="34" charset="0"/>
                <a:cs typeface="Arial" panose="020B0604020202020204" pitchFamily="34" charset="0"/>
              </a:rPr>
              <a:t>(</a:t>
            </a:r>
            <a:r>
              <a:rPr lang="en-GB" sz="3200" dirty="0">
                <a:latin typeface="Calibri" panose="020F0502020204030204" pitchFamily="34" charset="0"/>
                <a:ea typeface="Calibri" panose="020F0502020204030204" pitchFamily="34" charset="0"/>
                <a:cs typeface="Arial" panose="020B0604020202020204" pitchFamily="34" charset="0"/>
              </a:rPr>
              <a:t>BH3) and a new bond is formed.</a:t>
            </a:r>
            <a:endParaRPr lang="en-GB" sz="3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TextBox 3"/>
          <p:cNvSpPr txBox="1"/>
          <p:nvPr/>
        </p:nvSpPr>
        <p:spPr>
          <a:xfrm>
            <a:off x="237744" y="182880"/>
            <a:ext cx="2226059" cy="769441"/>
          </a:xfrm>
          <a:prstGeom prst="rect">
            <a:avLst/>
          </a:prstGeom>
          <a:noFill/>
        </p:spPr>
        <p:txBody>
          <a:bodyPr wrap="none" rtlCol="0">
            <a:spAutoFit/>
          </a:bodyPr>
          <a:lstStyle/>
          <a:p>
            <a:r>
              <a:rPr lang="en-GB" sz="4400" b="1" dirty="0" smtClean="0">
                <a:solidFill>
                  <a:schemeClr val="accent2"/>
                </a:solidFill>
              </a:rPr>
              <a:t>Example</a:t>
            </a:r>
            <a:r>
              <a:rPr lang="en-GB" dirty="0" smtClean="0"/>
              <a:t> </a:t>
            </a:r>
            <a:endParaRPr lang="en-GB" dirty="0"/>
          </a:p>
        </p:txBody>
      </p:sp>
    </p:spTree>
    <p:extLst>
      <p:ext uri="{BB962C8B-B14F-4D97-AF65-F5344CB8AC3E}">
        <p14:creationId xmlns:p14="http://schemas.microsoft.com/office/powerpoint/2010/main" val="26691723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6928" y="310896"/>
            <a:ext cx="10753344" cy="4356770"/>
          </a:xfrm>
          <a:prstGeom prst="rect">
            <a:avLst/>
          </a:prstGeom>
        </p:spPr>
        <p:txBody>
          <a:bodyPr wrap="square">
            <a:spAutoFit/>
          </a:bodyPr>
          <a:lstStyle/>
          <a:p>
            <a:pPr>
              <a:lnSpc>
                <a:spcPct val="107000"/>
              </a:lnSpc>
              <a:spcAft>
                <a:spcPts val="800"/>
              </a:spcAft>
            </a:pPr>
            <a:r>
              <a:rPr lang="en-GB" sz="4400" b="1" dirty="0">
                <a:solidFill>
                  <a:srgbClr val="FF0000"/>
                </a:solidFill>
                <a:latin typeface="Calibri" panose="020F0502020204030204" pitchFamily="34" charset="0"/>
                <a:ea typeface="Calibri" panose="020F0502020204030204" pitchFamily="34" charset="0"/>
                <a:cs typeface="Arial" panose="020B0604020202020204" pitchFamily="34" charset="0"/>
              </a:rPr>
              <a:t>Organic chemistry: </a:t>
            </a:r>
            <a:r>
              <a:rPr lang="en-GB" sz="3200" b="1" dirty="0">
                <a:solidFill>
                  <a:srgbClr val="333333"/>
                </a:solidFill>
                <a:latin typeface="Helvetica" panose="020B0604020202020204" pitchFamily="34" charset="0"/>
                <a:ea typeface="Calibri" panose="020F0502020204030204" pitchFamily="34" charset="0"/>
                <a:cs typeface="Arial" panose="020B0604020202020204" pitchFamily="34" charset="0"/>
              </a:rPr>
              <a:t>Organic chemistry is the scientific study of the structure, properties, composition, reactions, and synthesis of organic compounds (molecules composed of carbon, hydrogen, and may contain any number of other elements like nitrogen</a:t>
            </a:r>
            <a:r>
              <a:rPr lang="en-GB" sz="3200" b="1" dirty="0" smtClean="0">
                <a:solidFill>
                  <a:srgbClr val="333333"/>
                </a:solidFill>
                <a:latin typeface="Helvetica" panose="020B0604020202020204" pitchFamily="34" charset="0"/>
                <a:ea typeface="Calibri" panose="020F0502020204030204" pitchFamily="34" charset="0"/>
                <a:cs typeface="Arial" panose="020B0604020202020204" pitchFamily="34" charset="0"/>
              </a:rPr>
              <a:t>,</a:t>
            </a:r>
          </a:p>
          <a:p>
            <a:pPr>
              <a:lnSpc>
                <a:spcPct val="107000"/>
              </a:lnSpc>
              <a:spcAft>
                <a:spcPts val="800"/>
              </a:spcAft>
            </a:pPr>
            <a:r>
              <a:rPr lang="en-GB" sz="3200" b="1" dirty="0" smtClean="0">
                <a:solidFill>
                  <a:srgbClr val="333333"/>
                </a:solidFill>
                <a:latin typeface="Helvetica" panose="020B0604020202020204" pitchFamily="34" charset="0"/>
                <a:ea typeface="Calibri" panose="020F0502020204030204" pitchFamily="34" charset="0"/>
                <a:cs typeface="Arial" panose="020B0604020202020204" pitchFamily="34" charset="0"/>
              </a:rPr>
              <a:t>oxygen </a:t>
            </a:r>
            <a:r>
              <a:rPr lang="en-GB" sz="3200" b="1" dirty="0">
                <a:solidFill>
                  <a:srgbClr val="333333"/>
                </a:solidFill>
                <a:latin typeface="Helvetica" panose="020B0604020202020204" pitchFamily="34" charset="0"/>
                <a:ea typeface="Calibri" panose="020F0502020204030204" pitchFamily="34" charset="0"/>
                <a:cs typeface="Arial" panose="020B0604020202020204" pitchFamily="34" charset="0"/>
              </a:rPr>
              <a:t>and halogens).</a:t>
            </a:r>
            <a:endParaRPr lang="en-GB" sz="3200" b="1"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1100" dirty="0">
                <a:latin typeface="Calibri" panose="020F0502020204030204" pitchFamily="34" charset="0"/>
                <a:ea typeface="Calibri" panose="020F0502020204030204" pitchFamily="34" charset="0"/>
                <a:cs typeface="Arial" panose="020B0604020202020204" pitchFamily="34" charset="0"/>
              </a:rPr>
              <a:t> </a:t>
            </a:r>
            <a:endParaRPr lang="en-GB" sz="11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64225" y="3227260"/>
            <a:ext cx="4956047" cy="3246692"/>
          </a:xfrm>
          <a:prstGeom prst="rect">
            <a:avLst/>
          </a:prstGeom>
        </p:spPr>
      </p:pic>
    </p:spTree>
    <p:extLst>
      <p:ext uri="{BB962C8B-B14F-4D97-AF65-F5344CB8AC3E}">
        <p14:creationId xmlns:p14="http://schemas.microsoft.com/office/powerpoint/2010/main" val="1589078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54319"/>
            <a:ext cx="12192000" cy="5503751"/>
          </a:xfrm>
          <a:prstGeom prst="rect">
            <a:avLst/>
          </a:prstGeom>
        </p:spPr>
        <p:txBody>
          <a:bodyPr wrap="square">
            <a:spAutoFit/>
          </a:bodyPr>
          <a:lstStyle/>
          <a:p>
            <a:pPr>
              <a:lnSpc>
                <a:spcPct val="107000"/>
              </a:lnSpc>
              <a:spcAft>
                <a:spcPts val="800"/>
              </a:spcAft>
            </a:pPr>
            <a:r>
              <a:rPr lang="en-GB" sz="3600" b="1" dirty="0">
                <a:solidFill>
                  <a:srgbClr val="FF0000"/>
                </a:solidFill>
                <a:latin typeface="Calibri" panose="020F0502020204030204" pitchFamily="34" charset="0"/>
                <a:ea typeface="Calibri" panose="020F0502020204030204" pitchFamily="34" charset="0"/>
                <a:cs typeface="Arial" panose="020B0604020202020204" pitchFamily="34" charset="0"/>
              </a:rPr>
              <a:t>Chemistry Laboratory Safety Rules</a:t>
            </a:r>
            <a:endParaRPr lang="en-GB" sz="3600" dirty="0">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0"/>
              </a:spcAft>
              <a:buClr>
                <a:srgbClr val="FF0000"/>
              </a:buClr>
              <a:buFont typeface="+mj-lt"/>
              <a:buAutoNum type="arabicPeriod"/>
            </a:pPr>
            <a:r>
              <a:rPr lang="en-GB" sz="3600" b="1" dirty="0">
                <a:latin typeface="Calibri" panose="020F0502020204030204" pitchFamily="34" charset="0"/>
                <a:ea typeface="Calibri" panose="020F0502020204030204" pitchFamily="34" charset="0"/>
                <a:cs typeface="Arial" panose="020B0604020202020204" pitchFamily="34" charset="0"/>
              </a:rPr>
              <a:t>Always Follow the Instructions.</a:t>
            </a:r>
            <a:endParaRPr lang="en-GB" sz="3600" dirty="0">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0"/>
              </a:spcAft>
              <a:buClr>
                <a:srgbClr val="FF0000"/>
              </a:buClr>
              <a:buFont typeface="+mj-lt"/>
              <a:buAutoNum type="arabicPeriod"/>
            </a:pPr>
            <a:r>
              <a:rPr lang="en-GB" sz="3600" b="1" dirty="0">
                <a:latin typeface="Calibri" panose="020F0502020204030204" pitchFamily="34" charset="0"/>
                <a:ea typeface="Calibri" panose="020F0502020204030204" pitchFamily="34" charset="0"/>
                <a:cs typeface="Arial" panose="020B0604020202020204" pitchFamily="34" charset="0"/>
              </a:rPr>
              <a:t>Do Not Pipette by Mouth - Ever​.</a:t>
            </a:r>
            <a:endParaRPr lang="en-GB" sz="3600" dirty="0">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0"/>
              </a:spcAft>
              <a:buClr>
                <a:srgbClr val="FF0000"/>
              </a:buClr>
              <a:buFont typeface="+mj-lt"/>
              <a:buAutoNum type="arabicPeriod"/>
            </a:pPr>
            <a:r>
              <a:rPr lang="en-GB" sz="3600" b="1" dirty="0">
                <a:latin typeface="Calibri" panose="020F0502020204030204" pitchFamily="34" charset="0"/>
                <a:ea typeface="Calibri" panose="020F0502020204030204" pitchFamily="34" charset="0"/>
                <a:cs typeface="Arial" panose="020B0604020202020204" pitchFamily="34" charset="0"/>
              </a:rPr>
              <a:t>Read the Chemical Safety Information</a:t>
            </a:r>
            <a:r>
              <a:rPr lang="en-GB" sz="3600" dirty="0">
                <a:latin typeface="Calibri" panose="020F0502020204030204" pitchFamily="34" charset="0"/>
                <a:ea typeface="Calibri" panose="020F0502020204030204" pitchFamily="34" charset="0"/>
                <a:cs typeface="Arial" panose="020B0604020202020204" pitchFamily="34" charset="0"/>
              </a:rPr>
              <a:t>. A Material Safety Data Sheet (MSDS) should be available for every chemical you use in the lab. </a:t>
            </a:r>
          </a:p>
          <a:p>
            <a:pPr marL="342900" lvl="0" indent="-342900">
              <a:lnSpc>
                <a:spcPct val="107000"/>
              </a:lnSpc>
              <a:spcAft>
                <a:spcPts val="0"/>
              </a:spcAft>
              <a:buClr>
                <a:srgbClr val="FF0000"/>
              </a:buClr>
              <a:buFont typeface="+mj-lt"/>
              <a:buAutoNum type="arabicPeriod"/>
            </a:pPr>
            <a:r>
              <a:rPr lang="en-GB" sz="3600" b="1" dirty="0">
                <a:latin typeface="Calibri" panose="020F0502020204030204" pitchFamily="34" charset="0"/>
                <a:ea typeface="Calibri" panose="020F0502020204030204" pitchFamily="34" charset="0"/>
                <a:cs typeface="Arial" panose="020B0604020202020204" pitchFamily="34" charset="0"/>
              </a:rPr>
              <a:t>Don't Taste or Sniff Chemicals</a:t>
            </a:r>
            <a:endParaRPr lang="en-GB" sz="3600" dirty="0">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Clr>
                <a:srgbClr val="FF0000"/>
              </a:buClr>
              <a:buFont typeface="+mj-lt"/>
              <a:buAutoNum type="arabicPeriod"/>
            </a:pPr>
            <a:r>
              <a:rPr lang="en-GB" sz="3600" b="1" dirty="0">
                <a:latin typeface="Calibri" panose="020F0502020204030204" pitchFamily="34" charset="0"/>
                <a:ea typeface="Calibri" panose="020F0502020204030204" pitchFamily="34" charset="0"/>
                <a:cs typeface="Arial" panose="020B0604020202020204" pitchFamily="34" charset="0"/>
              </a:rPr>
              <a:t>Dress Appropriately</a:t>
            </a:r>
            <a:r>
              <a:rPr lang="en-GB" sz="3600" dirty="0">
                <a:latin typeface="Calibri" panose="020F0502020204030204" pitchFamily="34" charset="0"/>
                <a:ea typeface="Calibri" panose="020F0502020204030204" pitchFamily="34" charset="0"/>
                <a:cs typeface="Arial" panose="020B0604020202020204" pitchFamily="34" charset="0"/>
              </a:rPr>
              <a:t> (include a lab coat, safety goggles and gloves).</a:t>
            </a:r>
            <a:endParaRPr lang="en-GB"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271576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82880" y="218111"/>
            <a:ext cx="3850606" cy="769441"/>
          </a:xfrm>
          <a:prstGeom prst="rect">
            <a:avLst/>
          </a:prstGeom>
          <a:noFill/>
        </p:spPr>
        <p:txBody>
          <a:bodyPr wrap="none" rtlCol="0">
            <a:spAutoFit/>
          </a:bodyPr>
          <a:lstStyle/>
          <a:p>
            <a:r>
              <a:rPr lang="en-GB" sz="4400" b="1" dirty="0" smtClean="0">
                <a:solidFill>
                  <a:srgbClr val="FF0000"/>
                </a:solidFill>
              </a:rPr>
              <a:t>Hazard symbols</a:t>
            </a:r>
            <a:endParaRPr lang="en-GB" sz="4400" b="1" dirty="0">
              <a:solidFill>
                <a:srgbClr val="FF0000"/>
              </a:solidFil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35" y="987552"/>
            <a:ext cx="10341033" cy="5687568"/>
          </a:xfrm>
          <a:prstGeom prst="rect">
            <a:avLst/>
          </a:prstGeom>
        </p:spPr>
      </p:pic>
    </p:spTree>
    <p:extLst>
      <p:ext uri="{BB962C8B-B14F-4D97-AF65-F5344CB8AC3E}">
        <p14:creationId xmlns:p14="http://schemas.microsoft.com/office/powerpoint/2010/main" val="1428969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94034" y="987552"/>
            <a:ext cx="11195923" cy="2644091"/>
          </a:xfrm>
          <a:prstGeom prst="rect">
            <a:avLst/>
          </a:prstGeom>
        </p:spPr>
      </p:pic>
      <p:pic>
        <p:nvPicPr>
          <p:cNvPr id="3" name="Picture 2"/>
          <p:cNvPicPr>
            <a:picLocks noChangeAspect="1"/>
          </p:cNvPicPr>
          <p:nvPr/>
        </p:nvPicPr>
        <p:blipFill>
          <a:blip r:embed="rId3"/>
          <a:stretch>
            <a:fillRect/>
          </a:stretch>
        </p:blipFill>
        <p:spPr>
          <a:xfrm>
            <a:off x="494034" y="3631643"/>
            <a:ext cx="10265379" cy="3509191"/>
          </a:xfrm>
          <a:prstGeom prst="rect">
            <a:avLst/>
          </a:prstGeom>
        </p:spPr>
      </p:pic>
      <p:sp>
        <p:nvSpPr>
          <p:cNvPr id="4" name="TextBox 3"/>
          <p:cNvSpPr txBox="1"/>
          <p:nvPr/>
        </p:nvSpPr>
        <p:spPr>
          <a:xfrm>
            <a:off x="0" y="877824"/>
            <a:ext cx="518091" cy="584775"/>
          </a:xfrm>
          <a:prstGeom prst="rect">
            <a:avLst/>
          </a:prstGeom>
          <a:noFill/>
        </p:spPr>
        <p:txBody>
          <a:bodyPr wrap="none" rtlCol="0">
            <a:spAutoFit/>
          </a:bodyPr>
          <a:lstStyle/>
          <a:p>
            <a:r>
              <a:rPr lang="en-GB" sz="3200" b="1" dirty="0" smtClean="0">
                <a:solidFill>
                  <a:srgbClr val="FF0000"/>
                </a:solidFill>
              </a:rPr>
              <a:t>1-</a:t>
            </a:r>
            <a:endParaRPr lang="en-GB" sz="3200" b="1" dirty="0">
              <a:solidFill>
                <a:srgbClr val="FF0000"/>
              </a:solidFill>
            </a:endParaRPr>
          </a:p>
        </p:txBody>
      </p:sp>
      <p:sp>
        <p:nvSpPr>
          <p:cNvPr id="5" name="Rectangle 4"/>
          <p:cNvSpPr/>
          <p:nvPr/>
        </p:nvSpPr>
        <p:spPr>
          <a:xfrm>
            <a:off x="69474" y="3631643"/>
            <a:ext cx="518091" cy="584775"/>
          </a:xfrm>
          <a:prstGeom prst="rect">
            <a:avLst/>
          </a:prstGeom>
        </p:spPr>
        <p:txBody>
          <a:bodyPr wrap="none">
            <a:spAutoFit/>
          </a:bodyPr>
          <a:lstStyle/>
          <a:p>
            <a:r>
              <a:rPr lang="en-GB" sz="3200" b="1" dirty="0" smtClean="0">
                <a:solidFill>
                  <a:srgbClr val="FF0000"/>
                </a:solidFill>
              </a:rPr>
              <a:t>2-</a:t>
            </a:r>
            <a:endParaRPr lang="en-GB" dirty="0"/>
          </a:p>
        </p:txBody>
      </p:sp>
      <p:sp>
        <p:nvSpPr>
          <p:cNvPr id="6" name="TextBox 5"/>
          <p:cNvSpPr txBox="1"/>
          <p:nvPr/>
        </p:nvSpPr>
        <p:spPr>
          <a:xfrm>
            <a:off x="328519" y="108383"/>
            <a:ext cx="2903487" cy="769441"/>
          </a:xfrm>
          <a:prstGeom prst="rect">
            <a:avLst/>
          </a:prstGeom>
          <a:noFill/>
        </p:spPr>
        <p:txBody>
          <a:bodyPr wrap="none" rtlCol="0">
            <a:spAutoFit/>
          </a:bodyPr>
          <a:lstStyle/>
          <a:p>
            <a:r>
              <a:rPr lang="en-GB" sz="4400" b="1" dirty="0" smtClean="0">
                <a:solidFill>
                  <a:srgbClr val="FF0000"/>
                </a:solidFill>
              </a:rPr>
              <a:t>Home work</a:t>
            </a:r>
            <a:endParaRPr lang="en-GB" sz="4400" b="1" dirty="0">
              <a:solidFill>
                <a:srgbClr val="FF0000"/>
              </a:solidFill>
            </a:endParaRPr>
          </a:p>
        </p:txBody>
      </p:sp>
    </p:spTree>
    <p:extLst>
      <p:ext uri="{BB962C8B-B14F-4D97-AF65-F5344CB8AC3E}">
        <p14:creationId xmlns:p14="http://schemas.microsoft.com/office/powerpoint/2010/main" val="25139362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887295" y="1207008"/>
            <a:ext cx="11257940" cy="3150489"/>
          </a:xfrm>
          <a:prstGeom prst="rect">
            <a:avLst/>
          </a:prstGeom>
        </p:spPr>
      </p:pic>
      <p:sp>
        <p:nvSpPr>
          <p:cNvPr id="3" name="TextBox 2"/>
          <p:cNvSpPr txBox="1"/>
          <p:nvPr/>
        </p:nvSpPr>
        <p:spPr>
          <a:xfrm>
            <a:off x="369204" y="1207008"/>
            <a:ext cx="518091" cy="584775"/>
          </a:xfrm>
          <a:prstGeom prst="rect">
            <a:avLst/>
          </a:prstGeom>
          <a:noFill/>
        </p:spPr>
        <p:txBody>
          <a:bodyPr wrap="none" rtlCol="0">
            <a:spAutoFit/>
          </a:bodyPr>
          <a:lstStyle/>
          <a:p>
            <a:r>
              <a:rPr lang="en-GB" sz="3200" b="1" dirty="0" smtClean="0">
                <a:solidFill>
                  <a:srgbClr val="FF0000"/>
                </a:solidFill>
              </a:rPr>
              <a:t>3-</a:t>
            </a:r>
            <a:endParaRPr lang="en-GB" sz="3200" b="1" dirty="0">
              <a:solidFill>
                <a:srgbClr val="FF0000"/>
              </a:solidFill>
            </a:endParaRPr>
          </a:p>
        </p:txBody>
      </p:sp>
    </p:spTree>
    <p:extLst>
      <p:ext uri="{BB962C8B-B14F-4D97-AF65-F5344CB8AC3E}">
        <p14:creationId xmlns:p14="http://schemas.microsoft.com/office/powerpoint/2010/main" val="36936091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8224" y="313963"/>
            <a:ext cx="10631424" cy="2397644"/>
          </a:xfrm>
          <a:prstGeom prst="rect">
            <a:avLst/>
          </a:prstGeom>
        </p:spPr>
        <p:txBody>
          <a:bodyPr wrap="square">
            <a:spAutoFit/>
          </a:bodyPr>
          <a:lstStyle/>
          <a:p>
            <a:pPr>
              <a:lnSpc>
                <a:spcPct val="107000"/>
              </a:lnSpc>
              <a:spcAft>
                <a:spcPts val="800"/>
              </a:spcAft>
            </a:pPr>
            <a:r>
              <a:rPr lang="en-GB" sz="4400" b="1" dirty="0">
                <a:solidFill>
                  <a:srgbClr val="FF0000"/>
                </a:solidFill>
                <a:latin typeface="Arial" panose="020B0604020202020204" pitchFamily="34" charset="0"/>
                <a:ea typeface="Calibri" panose="020F0502020204030204" pitchFamily="34" charset="0"/>
                <a:cs typeface="Arial" panose="020B0604020202020204" pitchFamily="34" charset="0"/>
              </a:rPr>
              <a:t>Organic pharmaceutical chemistry</a:t>
            </a:r>
            <a:r>
              <a:rPr lang="en-GB" sz="3200" dirty="0">
                <a:solidFill>
                  <a:srgbClr val="FF0000"/>
                </a:solidFill>
                <a:latin typeface="Arial" panose="020B0604020202020204" pitchFamily="34" charset="0"/>
                <a:ea typeface="Calibri" panose="020F0502020204030204" pitchFamily="34" charset="0"/>
                <a:cs typeface="Arial" panose="020B0604020202020204" pitchFamily="34" charset="0"/>
              </a:rPr>
              <a:t> </a:t>
            </a:r>
            <a:r>
              <a:rPr lang="en-GB" sz="3200" b="1" dirty="0">
                <a:solidFill>
                  <a:srgbClr val="222222"/>
                </a:solidFill>
                <a:latin typeface="Arial" panose="020B0604020202020204" pitchFamily="34" charset="0"/>
                <a:ea typeface="Calibri" panose="020F0502020204030204" pitchFamily="34" charset="0"/>
                <a:cs typeface="Arial" panose="020B0604020202020204" pitchFamily="34" charset="0"/>
              </a:rPr>
              <a:t>is the study of drugs, and it involves drug development. This includes drug discovery, delivery, absorption, metabolism, and more.</a:t>
            </a:r>
            <a:endParaRPr lang="en-GB" sz="3200" b="1"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0704" y="2669842"/>
            <a:ext cx="10058400" cy="4188158"/>
          </a:xfrm>
          <a:prstGeom prst="rect">
            <a:avLst/>
          </a:prstGeom>
        </p:spPr>
      </p:pic>
    </p:spTree>
    <p:extLst>
      <p:ext uri="{BB962C8B-B14F-4D97-AF65-F5344CB8AC3E}">
        <p14:creationId xmlns:p14="http://schemas.microsoft.com/office/powerpoint/2010/main" val="4459798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7952" y="500461"/>
            <a:ext cx="11417808" cy="2397644"/>
          </a:xfrm>
          <a:prstGeom prst="rect">
            <a:avLst/>
          </a:prstGeom>
        </p:spPr>
        <p:txBody>
          <a:bodyPr wrap="square">
            <a:spAutoFit/>
          </a:bodyPr>
          <a:lstStyle/>
          <a:p>
            <a:pPr>
              <a:lnSpc>
                <a:spcPct val="107000"/>
              </a:lnSpc>
              <a:spcAft>
                <a:spcPts val="800"/>
              </a:spcAft>
            </a:pPr>
            <a:r>
              <a:rPr lang="en-GB" sz="4400" b="1" dirty="0">
                <a:solidFill>
                  <a:srgbClr val="FF0000"/>
                </a:solidFill>
                <a:latin typeface="Arial" panose="020B0604020202020204" pitchFamily="34" charset="0"/>
                <a:ea typeface="Calibri" panose="020F0502020204030204" pitchFamily="34" charset="0"/>
                <a:cs typeface="Arial" panose="020B0604020202020204" pitchFamily="34" charset="0"/>
              </a:rPr>
              <a:t>Aim of this lab: </a:t>
            </a:r>
            <a:r>
              <a:rPr lang="en-GB" sz="3200" b="1" dirty="0">
                <a:latin typeface="Arial" panose="020B0604020202020204" pitchFamily="34" charset="0"/>
                <a:ea typeface="Calibri" panose="020F0502020204030204" pitchFamily="34" charset="0"/>
                <a:cs typeface="Arial" panose="020B0604020202020204" pitchFamily="34" charset="0"/>
              </a:rPr>
              <a:t>synthesis of known drugs like aspirin, phenytoin, </a:t>
            </a:r>
            <a:r>
              <a:rPr lang="en-GB" sz="3200" b="1" dirty="0" err="1">
                <a:latin typeface="Arial" panose="020B0604020202020204" pitchFamily="34" charset="0"/>
                <a:ea typeface="Calibri" panose="020F0502020204030204" pitchFamily="34" charset="0"/>
                <a:cs typeface="Arial" panose="020B0604020202020204" pitchFamily="34" charset="0"/>
              </a:rPr>
              <a:t>paracetamol</a:t>
            </a:r>
            <a:r>
              <a:rPr lang="en-GB" sz="3200" b="1" dirty="0">
                <a:latin typeface="Arial" panose="020B0604020202020204" pitchFamily="34" charset="0"/>
                <a:ea typeface="Calibri" panose="020F0502020204030204" pitchFamily="34" charset="0"/>
                <a:cs typeface="Arial" panose="020B0604020202020204" pitchFamily="34" charset="0"/>
              </a:rPr>
              <a:t>…</a:t>
            </a:r>
            <a:r>
              <a:rPr lang="en-GB" sz="3200" b="1" dirty="0" err="1">
                <a:latin typeface="Arial" panose="020B0604020202020204" pitchFamily="34" charset="0"/>
                <a:ea typeface="Calibri" panose="020F0502020204030204" pitchFamily="34" charset="0"/>
                <a:cs typeface="Arial" panose="020B0604020202020204" pitchFamily="34" charset="0"/>
              </a:rPr>
              <a:t>etc</a:t>
            </a:r>
            <a:r>
              <a:rPr lang="en-GB" sz="3200" b="1" dirty="0">
                <a:latin typeface="Arial" panose="020B0604020202020204" pitchFamily="34" charset="0"/>
                <a:ea typeface="Calibri" panose="020F0502020204030204" pitchFamily="34" charset="0"/>
                <a:cs typeface="Arial" panose="020B0604020202020204" pitchFamily="34" charset="0"/>
              </a:rPr>
              <a:t>, through a suitable reactions depending on drug’s molecular structure and the available chemicals and tools.</a:t>
            </a:r>
            <a:endParaRPr lang="en-GB" sz="3200" b="1"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6858" y="3263865"/>
            <a:ext cx="10205571" cy="2954245"/>
          </a:xfrm>
          <a:prstGeom prst="rect">
            <a:avLst/>
          </a:prstGeom>
        </p:spPr>
      </p:pic>
    </p:spTree>
    <p:extLst>
      <p:ext uri="{BB962C8B-B14F-4D97-AF65-F5344CB8AC3E}">
        <p14:creationId xmlns:p14="http://schemas.microsoft.com/office/powerpoint/2010/main" val="26048752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2705" y="1789900"/>
            <a:ext cx="9459935" cy="3780907"/>
          </a:xfrm>
          <a:prstGeom prst="rect">
            <a:avLst/>
          </a:prstGeom>
        </p:spPr>
        <p:txBody>
          <a:bodyPr wrap="square">
            <a:spAutoFit/>
          </a:bodyPr>
          <a:lstStyle/>
          <a:p>
            <a:pPr lvl="0">
              <a:lnSpc>
                <a:spcPct val="107000"/>
              </a:lnSpc>
            </a:pPr>
            <a:r>
              <a:rPr lang="en-GB" sz="3200" b="1" dirty="0" smtClean="0">
                <a:solidFill>
                  <a:srgbClr val="000000"/>
                </a:solidFill>
                <a:latin typeface="StoneSerifStd-Medium"/>
                <a:ea typeface="Calibri" panose="020F0502020204030204" pitchFamily="34" charset="0"/>
                <a:cs typeface="StoneSerifStd-Medium"/>
              </a:rPr>
              <a:t>Most </a:t>
            </a:r>
            <a:r>
              <a:rPr lang="en-GB" sz="3200" b="1" dirty="0">
                <a:solidFill>
                  <a:srgbClr val="000000"/>
                </a:solidFill>
                <a:latin typeface="StoneSerifStd-Medium"/>
                <a:ea typeface="Calibri" panose="020F0502020204030204" pitchFamily="34" charset="0"/>
                <a:cs typeface="StoneSerifStd-Medium"/>
              </a:rPr>
              <a:t>molecules are at peace </a:t>
            </a:r>
            <a:r>
              <a:rPr lang="en-GB" sz="3200" b="1" dirty="0" smtClean="0">
                <a:solidFill>
                  <a:srgbClr val="000000"/>
                </a:solidFill>
                <a:latin typeface="StoneSerifStd-Medium"/>
                <a:ea typeface="Calibri" panose="020F0502020204030204" pitchFamily="34" charset="0"/>
                <a:cs typeface="StoneSerifStd-Medium"/>
              </a:rPr>
              <a:t>with themselves</a:t>
            </a:r>
            <a:r>
              <a:rPr lang="en-GB" sz="3200" b="1" dirty="0">
                <a:solidFill>
                  <a:srgbClr val="000000"/>
                </a:solidFill>
                <a:latin typeface="StoneSerifStd-Medium"/>
                <a:ea typeface="Calibri" panose="020F0502020204030204" pitchFamily="34" charset="0"/>
                <a:cs typeface="StoneSerifStd-Medium"/>
              </a:rPr>
              <a:t>. Bottles of </a:t>
            </a:r>
            <a:r>
              <a:rPr lang="en-GB" sz="3200" b="1" dirty="0" err="1" smtClean="0">
                <a:solidFill>
                  <a:srgbClr val="000000"/>
                </a:solidFill>
                <a:latin typeface="StoneSerifStd-Medium"/>
                <a:ea typeface="Calibri" panose="020F0502020204030204" pitchFamily="34" charset="0"/>
                <a:cs typeface="StoneSerifStd-Medium"/>
              </a:rPr>
              <a:t>sulfuric</a:t>
            </a:r>
            <a:r>
              <a:rPr lang="en-GB" sz="3200" b="1" dirty="0" smtClean="0">
                <a:solidFill>
                  <a:srgbClr val="000000"/>
                </a:solidFill>
                <a:latin typeface="StoneSerifStd-Medium"/>
                <a:ea typeface="Calibri" panose="020F0502020204030204" pitchFamily="34" charset="0"/>
                <a:cs typeface="StoneSerifStd-Medium"/>
              </a:rPr>
              <a:t> </a:t>
            </a:r>
            <a:r>
              <a:rPr lang="en-GB" sz="3200" b="1" dirty="0">
                <a:solidFill>
                  <a:srgbClr val="000000"/>
                </a:solidFill>
                <a:latin typeface="StoneSerifStd-Medium"/>
                <a:ea typeface="Calibri" panose="020F0502020204030204" pitchFamily="34" charset="0"/>
                <a:cs typeface="StoneSerifStd-Medium"/>
              </a:rPr>
              <a:t>acid, </a:t>
            </a:r>
            <a:r>
              <a:rPr lang="en-GB" sz="3200" b="1" dirty="0" smtClean="0">
                <a:solidFill>
                  <a:srgbClr val="000000"/>
                </a:solidFill>
                <a:latin typeface="StoneSerifStd-Medium"/>
                <a:ea typeface="Calibri" panose="020F0502020204030204" pitchFamily="34" charset="0"/>
                <a:cs typeface="StoneSerifStd-Medium"/>
              </a:rPr>
              <a:t>sodium hydroxide, water</a:t>
            </a:r>
            <a:r>
              <a:rPr lang="en-GB" sz="3200" b="1" dirty="0">
                <a:solidFill>
                  <a:srgbClr val="000000"/>
                </a:solidFill>
                <a:latin typeface="StoneSerifStd-Medium"/>
                <a:ea typeface="Calibri" panose="020F0502020204030204" pitchFamily="34" charset="0"/>
                <a:cs typeface="StoneSerifStd-Medium"/>
              </a:rPr>
              <a:t>, or acetone can be </a:t>
            </a:r>
            <a:r>
              <a:rPr lang="en-GB" sz="3200" b="1" dirty="0" smtClean="0">
                <a:solidFill>
                  <a:srgbClr val="000000"/>
                </a:solidFill>
                <a:latin typeface="StoneSerifStd-Medium"/>
                <a:ea typeface="Calibri" panose="020F0502020204030204" pitchFamily="34" charset="0"/>
                <a:cs typeface="StoneSerifStd-Medium"/>
              </a:rPr>
              <a:t>safely</a:t>
            </a:r>
          </a:p>
          <a:p>
            <a:pPr lvl="0">
              <a:lnSpc>
                <a:spcPct val="107000"/>
              </a:lnSpc>
            </a:pPr>
            <a:r>
              <a:rPr lang="en-GB" sz="3200" b="1" dirty="0" smtClean="0">
                <a:solidFill>
                  <a:srgbClr val="000000"/>
                </a:solidFill>
                <a:latin typeface="StoneSerifStd-Medium"/>
                <a:ea typeface="Calibri" panose="020F0502020204030204" pitchFamily="34" charset="0"/>
                <a:cs typeface="StoneSerifStd-Medium"/>
              </a:rPr>
              <a:t>stored </a:t>
            </a:r>
            <a:r>
              <a:rPr lang="en-GB" sz="3200" b="1" dirty="0">
                <a:solidFill>
                  <a:srgbClr val="000000"/>
                </a:solidFill>
                <a:latin typeface="StoneSerifStd-Medium"/>
                <a:ea typeface="Calibri" panose="020F0502020204030204" pitchFamily="34" charset="0"/>
                <a:cs typeface="StoneSerifStd-Medium"/>
              </a:rPr>
              <a:t>in a laboratory </a:t>
            </a:r>
            <a:r>
              <a:rPr lang="en-GB" sz="3200" b="1" dirty="0" smtClean="0">
                <a:solidFill>
                  <a:srgbClr val="000000"/>
                </a:solidFill>
                <a:latin typeface="StoneSerifStd-Medium"/>
                <a:ea typeface="Calibri" panose="020F0502020204030204" pitchFamily="34" charset="0"/>
                <a:cs typeface="StoneSerifStd-Medium"/>
              </a:rPr>
              <a:t>cupboard</a:t>
            </a:r>
          </a:p>
          <a:p>
            <a:pPr lvl="0">
              <a:lnSpc>
                <a:spcPct val="107000"/>
              </a:lnSpc>
            </a:pPr>
            <a:r>
              <a:rPr lang="en-GB" sz="3200" b="1" dirty="0" smtClean="0">
                <a:solidFill>
                  <a:srgbClr val="000000"/>
                </a:solidFill>
                <a:latin typeface="StoneSerifStd-Medium"/>
                <a:ea typeface="Calibri" panose="020F0502020204030204" pitchFamily="34" charset="0"/>
                <a:cs typeface="StoneSerifStd-Medium"/>
              </a:rPr>
              <a:t>for years without </a:t>
            </a:r>
            <a:r>
              <a:rPr lang="en-GB" sz="3200" b="1" dirty="0">
                <a:solidFill>
                  <a:srgbClr val="000000"/>
                </a:solidFill>
                <a:latin typeface="StoneSerifStd-Medium"/>
                <a:ea typeface="Calibri" panose="020F0502020204030204" pitchFamily="34" charset="0"/>
                <a:cs typeface="StoneSerifStd-Medium"/>
              </a:rPr>
              <a:t>any </a:t>
            </a:r>
            <a:r>
              <a:rPr lang="en-GB" sz="3200" b="1" dirty="0" smtClean="0">
                <a:solidFill>
                  <a:srgbClr val="000000"/>
                </a:solidFill>
                <a:latin typeface="StoneSerifStd-Medium"/>
                <a:ea typeface="Calibri" panose="020F0502020204030204" pitchFamily="34" charset="0"/>
                <a:cs typeface="StoneSerifStd-Medium"/>
              </a:rPr>
              <a:t>change</a:t>
            </a:r>
            <a:r>
              <a:rPr lang="en-GB" sz="3200" b="1" dirty="0">
                <a:latin typeface="Calibri" panose="020F0502020204030204" pitchFamily="34" charset="0"/>
                <a:ea typeface="Calibri" panose="020F0502020204030204" pitchFamily="34" charset="0"/>
                <a:cs typeface="Arial" panose="020B0604020202020204" pitchFamily="34" charset="0"/>
              </a:rPr>
              <a:t> </a:t>
            </a:r>
            <a:r>
              <a:rPr lang="en-GB" sz="3200" b="1" dirty="0" smtClean="0">
                <a:solidFill>
                  <a:srgbClr val="000000"/>
                </a:solidFill>
                <a:latin typeface="StoneSerifStd-Medium"/>
                <a:ea typeface="Calibri" panose="020F0502020204030204" pitchFamily="34" charset="0"/>
                <a:cs typeface="StoneSerifStd-Medium"/>
              </a:rPr>
              <a:t>in</a:t>
            </a:r>
          </a:p>
          <a:p>
            <a:pPr lvl="0">
              <a:lnSpc>
                <a:spcPct val="107000"/>
              </a:lnSpc>
            </a:pPr>
            <a:r>
              <a:rPr lang="en-GB" sz="3200" b="1" dirty="0" smtClean="0">
                <a:solidFill>
                  <a:srgbClr val="000000"/>
                </a:solidFill>
                <a:latin typeface="StoneSerifStd-Medium"/>
                <a:ea typeface="Calibri" panose="020F0502020204030204" pitchFamily="34" charset="0"/>
                <a:cs typeface="StoneSerifStd-Medium"/>
              </a:rPr>
              <a:t>the chemical </a:t>
            </a:r>
            <a:r>
              <a:rPr lang="en-GB" sz="3200" b="1" dirty="0">
                <a:solidFill>
                  <a:srgbClr val="000000"/>
                </a:solidFill>
                <a:latin typeface="StoneSerifStd-Medium"/>
                <a:ea typeface="Calibri" panose="020F0502020204030204" pitchFamily="34" charset="0"/>
                <a:cs typeface="StoneSerifStd-Medium"/>
              </a:rPr>
              <a:t>composition </a:t>
            </a:r>
            <a:r>
              <a:rPr lang="en-GB" sz="3200" b="1" dirty="0" smtClean="0">
                <a:solidFill>
                  <a:srgbClr val="000000"/>
                </a:solidFill>
                <a:latin typeface="StoneSerifStd-Medium"/>
                <a:ea typeface="Calibri" panose="020F0502020204030204" pitchFamily="34" charset="0"/>
                <a:cs typeface="StoneSerifStd-Medium"/>
              </a:rPr>
              <a:t>of</a:t>
            </a:r>
          </a:p>
          <a:p>
            <a:pPr lvl="0">
              <a:lnSpc>
                <a:spcPct val="107000"/>
              </a:lnSpc>
            </a:pPr>
            <a:r>
              <a:rPr lang="en-GB" sz="3200" b="1" dirty="0" smtClean="0">
                <a:solidFill>
                  <a:srgbClr val="000000"/>
                </a:solidFill>
                <a:latin typeface="StoneSerifStd-Medium"/>
                <a:ea typeface="Calibri" panose="020F0502020204030204" pitchFamily="34" charset="0"/>
                <a:cs typeface="StoneSerifStd-Medium"/>
              </a:rPr>
              <a:t>the </a:t>
            </a:r>
            <a:r>
              <a:rPr lang="en-GB" sz="3200" b="1" dirty="0">
                <a:solidFill>
                  <a:srgbClr val="000000"/>
                </a:solidFill>
                <a:latin typeface="StoneSerifStd-Medium"/>
                <a:ea typeface="Calibri" panose="020F0502020204030204" pitchFamily="34" charset="0"/>
                <a:cs typeface="StoneSerifStd-Medium"/>
              </a:rPr>
              <a:t>molecules inside. </a:t>
            </a:r>
            <a:endParaRPr lang="en-GB" sz="3200" b="1"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58165" y="2799392"/>
            <a:ext cx="5533835" cy="4220357"/>
          </a:xfrm>
          <a:prstGeom prst="rect">
            <a:avLst/>
          </a:prstGeom>
        </p:spPr>
      </p:pic>
      <p:sp>
        <p:nvSpPr>
          <p:cNvPr id="4" name="Rectangle 3"/>
          <p:cNvSpPr/>
          <p:nvPr/>
        </p:nvSpPr>
        <p:spPr>
          <a:xfrm>
            <a:off x="232705" y="292227"/>
            <a:ext cx="5836854" cy="825226"/>
          </a:xfrm>
          <a:prstGeom prst="rect">
            <a:avLst/>
          </a:prstGeom>
        </p:spPr>
        <p:txBody>
          <a:bodyPr wrap="none">
            <a:spAutoFit/>
          </a:bodyPr>
          <a:lstStyle/>
          <a:p>
            <a:pPr lvl="0">
              <a:lnSpc>
                <a:spcPct val="107000"/>
              </a:lnSpc>
            </a:pPr>
            <a:r>
              <a:rPr lang="en-GB" sz="4800" b="1" dirty="0">
                <a:solidFill>
                  <a:srgbClr val="FF0000"/>
                </a:solidFill>
                <a:latin typeface="FrutigerLTStd-BlackCn"/>
                <a:ea typeface="Calibri" panose="020F0502020204030204" pitchFamily="34" charset="0"/>
                <a:cs typeface="FrutigerLTStd-BlackCn"/>
              </a:rPr>
              <a:t>Chemical reactions</a:t>
            </a:r>
          </a:p>
        </p:txBody>
      </p:sp>
    </p:spTree>
    <p:extLst>
      <p:ext uri="{BB962C8B-B14F-4D97-AF65-F5344CB8AC3E}">
        <p14:creationId xmlns:p14="http://schemas.microsoft.com/office/powerpoint/2010/main" val="8538876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990673"/>
            <a:ext cx="12192000" cy="2176750"/>
          </a:xfrm>
          <a:prstGeom prst="rect">
            <a:avLst/>
          </a:prstGeom>
        </p:spPr>
        <p:txBody>
          <a:bodyPr wrap="square">
            <a:spAutoFit/>
          </a:bodyPr>
          <a:lstStyle/>
          <a:p>
            <a:pPr marL="457200" indent="-457200">
              <a:lnSpc>
                <a:spcPct val="107000"/>
              </a:lnSpc>
              <a:spcAft>
                <a:spcPts val="800"/>
              </a:spcAft>
              <a:buFont typeface="Arial" panose="020B0604020202020204" pitchFamily="34" charset="0"/>
              <a:buChar char="•"/>
            </a:pPr>
            <a:r>
              <a:rPr lang="en-GB" sz="3200" b="1" dirty="0" smtClean="0">
                <a:latin typeface="Calibri" panose="020F0502020204030204" pitchFamily="34" charset="0"/>
                <a:ea typeface="Calibri" panose="020F0502020204030204" pitchFamily="34" charset="0"/>
                <a:cs typeface="Arial" panose="020B0604020202020204" pitchFamily="34" charset="0"/>
              </a:rPr>
              <a:t>When </a:t>
            </a:r>
            <a:r>
              <a:rPr lang="en-GB" sz="3200" b="1" dirty="0">
                <a:latin typeface="Calibri" panose="020F0502020204030204" pitchFamily="34" charset="0"/>
                <a:ea typeface="Calibri" panose="020F0502020204030204" pitchFamily="34" charset="0"/>
                <a:cs typeface="Arial" panose="020B0604020202020204" pitchFamily="34" charset="0"/>
              </a:rPr>
              <a:t>pair of molecules find themselves close together, a reaction can take place provided electrons move from one molecule to another. This is what we call the </a:t>
            </a:r>
            <a:r>
              <a:rPr lang="en-GB" sz="3200" b="1" i="1" u="sng" dirty="0">
                <a:solidFill>
                  <a:srgbClr val="FF0000"/>
                </a:solidFill>
                <a:latin typeface="Calibri" panose="020F0502020204030204" pitchFamily="34" charset="0"/>
                <a:ea typeface="Calibri" panose="020F0502020204030204" pitchFamily="34" charset="0"/>
                <a:cs typeface="Arial" panose="020B0604020202020204" pitchFamily="34" charset="0"/>
              </a:rPr>
              <a:t>mechanism of the reaction </a:t>
            </a:r>
            <a:r>
              <a:rPr lang="en-GB" sz="3200" b="1" dirty="0">
                <a:latin typeface="Calibri" panose="020F0502020204030204" pitchFamily="34" charset="0"/>
                <a:ea typeface="Calibri" panose="020F0502020204030204" pitchFamily="34" charset="0"/>
                <a:cs typeface="Arial" panose="020B0604020202020204" pitchFamily="34" charset="0"/>
              </a:rPr>
              <a:t>(the detailed description of the pathway the electrons take).</a:t>
            </a:r>
            <a:endParaRPr lang="en-GB" sz="3200" b="1"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Rectangle 2"/>
          <p:cNvSpPr/>
          <p:nvPr/>
        </p:nvSpPr>
        <p:spPr>
          <a:xfrm>
            <a:off x="0" y="4314076"/>
            <a:ext cx="12192000" cy="1146211"/>
          </a:xfrm>
          <a:prstGeom prst="rect">
            <a:avLst/>
          </a:prstGeom>
        </p:spPr>
        <p:txBody>
          <a:bodyPr wrap="square">
            <a:spAutoFit/>
          </a:bodyPr>
          <a:lstStyle/>
          <a:p>
            <a:pPr marL="457200" indent="-457200">
              <a:lnSpc>
                <a:spcPct val="107000"/>
              </a:lnSpc>
              <a:spcAft>
                <a:spcPts val="800"/>
              </a:spcAft>
              <a:buFont typeface="Arial" panose="020B0604020202020204" pitchFamily="34" charset="0"/>
              <a:buChar char="•"/>
            </a:pPr>
            <a:r>
              <a:rPr lang="en-GB" sz="3200" b="1" dirty="0">
                <a:latin typeface="Calibri" panose="020F0502020204030204" pitchFamily="34" charset="0"/>
                <a:ea typeface="Calibri" panose="020F0502020204030204" pitchFamily="34" charset="0"/>
                <a:cs typeface="Arial" panose="020B0604020202020204" pitchFamily="34" charset="0"/>
              </a:rPr>
              <a:t>The molecule that accepts the electrons </a:t>
            </a:r>
            <a:r>
              <a:rPr lang="en-GB" sz="3200" b="1" dirty="0" smtClean="0">
                <a:latin typeface="Calibri" panose="020F0502020204030204" pitchFamily="34" charset="0"/>
                <a:ea typeface="Calibri" panose="020F0502020204030204" pitchFamily="34" charset="0"/>
                <a:cs typeface="Arial" panose="020B0604020202020204" pitchFamily="34" charset="0"/>
              </a:rPr>
              <a:t>is called the </a:t>
            </a:r>
            <a:r>
              <a:rPr lang="en-GB" sz="3200" b="1" i="1" u="sng" dirty="0">
                <a:solidFill>
                  <a:srgbClr val="FF0000"/>
                </a:solidFill>
                <a:latin typeface="Calibri" panose="020F0502020204030204" pitchFamily="34" charset="0"/>
                <a:ea typeface="Calibri" panose="020F0502020204030204" pitchFamily="34" charset="0"/>
                <a:cs typeface="Arial" panose="020B0604020202020204" pitchFamily="34" charset="0"/>
              </a:rPr>
              <a:t>electrophile</a:t>
            </a:r>
            <a:r>
              <a:rPr lang="en-GB" sz="3200" b="1" dirty="0">
                <a:latin typeface="Calibri" panose="020F0502020204030204" pitchFamily="34" charset="0"/>
                <a:ea typeface="Calibri" panose="020F0502020204030204" pitchFamily="34" charset="0"/>
                <a:cs typeface="Arial" panose="020B0604020202020204" pitchFamily="34" charset="0"/>
              </a:rPr>
              <a:t> (electron-lover</a:t>
            </a:r>
            <a:r>
              <a:rPr lang="en-GB" sz="3200" b="1" dirty="0" smtClean="0">
                <a:latin typeface="Calibri" panose="020F0502020204030204" pitchFamily="34" charset="0"/>
                <a:ea typeface="Calibri" panose="020F0502020204030204" pitchFamily="34" charset="0"/>
                <a:cs typeface="Arial" panose="020B0604020202020204" pitchFamily="34" charset="0"/>
              </a:rPr>
              <a:t>).</a:t>
            </a:r>
            <a:endParaRPr lang="en-GB" sz="3200" b="1"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Rectangle 3"/>
          <p:cNvSpPr/>
          <p:nvPr/>
        </p:nvSpPr>
        <p:spPr>
          <a:xfrm>
            <a:off x="0" y="5847959"/>
            <a:ext cx="12192000" cy="619272"/>
          </a:xfrm>
          <a:prstGeom prst="rect">
            <a:avLst/>
          </a:prstGeom>
        </p:spPr>
        <p:txBody>
          <a:bodyPr wrap="square">
            <a:spAutoFit/>
          </a:bodyPr>
          <a:lstStyle/>
          <a:p>
            <a:pPr marL="457200" indent="-457200">
              <a:lnSpc>
                <a:spcPct val="107000"/>
              </a:lnSpc>
              <a:spcAft>
                <a:spcPts val="800"/>
              </a:spcAft>
              <a:buFont typeface="Arial" panose="020B0604020202020204" pitchFamily="34" charset="0"/>
              <a:buChar char="•"/>
            </a:pPr>
            <a:r>
              <a:rPr lang="en-GB" sz="3200" b="1" dirty="0">
                <a:latin typeface="Calibri" panose="020F0502020204030204" pitchFamily="34" charset="0"/>
                <a:ea typeface="Calibri" panose="020F0502020204030204" pitchFamily="34" charset="0"/>
                <a:cs typeface="Arial" panose="020B0604020202020204" pitchFamily="34" charset="0"/>
              </a:rPr>
              <a:t>The molecule that donates the electrons is called the </a:t>
            </a:r>
            <a:r>
              <a:rPr lang="en-GB" sz="3200" b="1" i="1" u="sng" dirty="0">
                <a:solidFill>
                  <a:srgbClr val="FF0000"/>
                </a:solidFill>
                <a:latin typeface="Calibri" panose="020F0502020204030204" pitchFamily="34" charset="0"/>
                <a:ea typeface="Calibri" panose="020F0502020204030204" pitchFamily="34" charset="0"/>
                <a:cs typeface="Arial" panose="020B0604020202020204" pitchFamily="34" charset="0"/>
              </a:rPr>
              <a:t>nucleophile</a:t>
            </a:r>
            <a:r>
              <a:rPr lang="en-GB" sz="3200" b="1" dirty="0">
                <a:latin typeface="Calibri" panose="020F0502020204030204" pitchFamily="34" charset="0"/>
                <a:ea typeface="Calibri" panose="020F0502020204030204" pitchFamily="34" charset="0"/>
                <a:cs typeface="Arial" panose="020B0604020202020204" pitchFamily="34" charset="0"/>
              </a:rPr>
              <a:t>.</a:t>
            </a:r>
            <a:endParaRPr lang="en-GB" sz="3200" b="1" dirty="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p:cNvSpPr/>
          <p:nvPr/>
        </p:nvSpPr>
        <p:spPr>
          <a:xfrm>
            <a:off x="237744" y="302702"/>
            <a:ext cx="12192000" cy="1541319"/>
          </a:xfrm>
          <a:prstGeom prst="rect">
            <a:avLst/>
          </a:prstGeom>
        </p:spPr>
        <p:txBody>
          <a:bodyPr wrap="square">
            <a:spAutoFit/>
          </a:bodyPr>
          <a:lstStyle/>
          <a:p>
            <a:pPr lvl="0">
              <a:lnSpc>
                <a:spcPct val="107000"/>
              </a:lnSpc>
              <a:spcAft>
                <a:spcPts val="800"/>
              </a:spcAft>
            </a:pPr>
            <a:r>
              <a:rPr lang="en-GB" sz="4400" b="1" dirty="0">
                <a:solidFill>
                  <a:srgbClr val="FF0000"/>
                </a:solidFill>
                <a:latin typeface="Calibri" panose="020F0502020204030204" pitchFamily="34" charset="0"/>
                <a:ea typeface="Calibri" panose="020F0502020204030204" pitchFamily="34" charset="0"/>
                <a:cs typeface="Arial" panose="020B0604020202020204" pitchFamily="34" charset="0"/>
              </a:rPr>
              <a:t>Reactions happen when electrons flow between molecules</a:t>
            </a:r>
            <a:endParaRPr lang="en-GB" sz="44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9826987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p:spPr>
      </p:pic>
    </p:spTree>
    <p:extLst>
      <p:ext uri="{BB962C8B-B14F-4D97-AF65-F5344CB8AC3E}">
        <p14:creationId xmlns:p14="http://schemas.microsoft.com/office/powerpoint/2010/main" val="13567091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9294" y="326860"/>
            <a:ext cx="5977021" cy="784702"/>
          </a:xfrm>
          <a:prstGeom prst="rect">
            <a:avLst/>
          </a:prstGeom>
        </p:spPr>
        <p:txBody>
          <a:bodyPr wrap="none">
            <a:spAutoFit/>
          </a:bodyPr>
          <a:lstStyle/>
          <a:p>
            <a:pPr>
              <a:lnSpc>
                <a:spcPct val="107000"/>
              </a:lnSpc>
              <a:spcAft>
                <a:spcPts val="800"/>
              </a:spcAft>
            </a:pPr>
            <a:r>
              <a:rPr lang="en-GB" sz="4400" b="1" dirty="0">
                <a:solidFill>
                  <a:schemeClr val="accent2"/>
                </a:solidFill>
                <a:latin typeface="Calibri" panose="020F0502020204030204" pitchFamily="34" charset="0"/>
                <a:ea typeface="Calibri" panose="020F0502020204030204" pitchFamily="34" charset="0"/>
                <a:cs typeface="Arial" panose="020B0604020202020204" pitchFamily="34" charset="0"/>
              </a:rPr>
              <a:t>Identifying a nucleophile</a:t>
            </a:r>
            <a:endParaRPr lang="en-GB" sz="4400" b="1" dirty="0">
              <a:solidFill>
                <a:schemeClr val="accent2"/>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Rectangle 2"/>
          <p:cNvSpPr/>
          <p:nvPr/>
        </p:nvSpPr>
        <p:spPr>
          <a:xfrm>
            <a:off x="40315" y="1566689"/>
            <a:ext cx="12192000" cy="1673150"/>
          </a:xfrm>
          <a:prstGeom prst="rect">
            <a:avLst/>
          </a:prstGeom>
        </p:spPr>
        <p:txBody>
          <a:bodyPr wrap="square">
            <a:spAutoFit/>
          </a:bodyPr>
          <a:lstStyle/>
          <a:p>
            <a:pPr marL="457200" indent="-457200">
              <a:lnSpc>
                <a:spcPct val="107000"/>
              </a:lnSpc>
              <a:spcAft>
                <a:spcPts val="800"/>
              </a:spcAft>
              <a:buFont typeface="Arial" panose="020B0604020202020204" pitchFamily="34" charset="0"/>
              <a:buChar char="•"/>
            </a:pPr>
            <a:r>
              <a:rPr lang="en-GB" sz="3200" b="1" dirty="0">
                <a:solidFill>
                  <a:srgbClr val="FF0000"/>
                </a:solidFill>
                <a:latin typeface="Calibri" panose="020F0502020204030204" pitchFamily="34" charset="0"/>
                <a:ea typeface="Calibri" panose="020F0502020204030204" pitchFamily="34" charset="0"/>
                <a:cs typeface="Arial" panose="020B0604020202020204" pitchFamily="34" charset="0"/>
              </a:rPr>
              <a:t>Neutral nucleophiles </a:t>
            </a:r>
            <a:r>
              <a:rPr lang="en-GB" sz="3200" b="1" dirty="0">
                <a:latin typeface="Calibri" panose="020F0502020204030204" pitchFamily="34" charset="0"/>
                <a:ea typeface="Calibri" panose="020F0502020204030204" pitchFamily="34" charset="0"/>
                <a:cs typeface="Arial" panose="020B0604020202020204" pitchFamily="34" charset="0"/>
              </a:rPr>
              <a:t>with lone pairs of electrons, typically: ammonia, amines, water, and alcohols, all of which have lone pairs (one for N, two of equal energy for O).</a:t>
            </a:r>
            <a:endParaRPr lang="en-GB" sz="3200" b="1"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49705" y="3694966"/>
            <a:ext cx="1600200" cy="2847975"/>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09441" y="3313965"/>
            <a:ext cx="4362450" cy="3609975"/>
          </a:xfrm>
          <a:prstGeom prst="rect">
            <a:avLst/>
          </a:prstGeom>
        </p:spPr>
      </p:pic>
    </p:spTree>
    <p:extLst>
      <p:ext uri="{BB962C8B-B14F-4D97-AF65-F5344CB8AC3E}">
        <p14:creationId xmlns:p14="http://schemas.microsoft.com/office/powerpoint/2010/main" val="35875654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3">
            <a:extLst>
              <a:ext uri="{28A0092B-C50C-407E-A947-70E740481C1C}">
                <a14:useLocalDpi xmlns:a14="http://schemas.microsoft.com/office/drawing/2010/main" val="0"/>
              </a:ext>
            </a:extLst>
          </a:blip>
          <a:srcRect/>
          <a:stretch>
            <a:fillRect/>
          </a:stretch>
        </p:blipFill>
        <p:spPr bwMode="auto">
          <a:xfrm>
            <a:off x="1773936" y="347472"/>
            <a:ext cx="8906256" cy="5358384"/>
          </a:xfrm>
          <a:prstGeom prst="rect">
            <a:avLst/>
          </a:prstGeom>
          <a:noFill/>
          <a:ln>
            <a:noFill/>
          </a:ln>
        </p:spPr>
      </p:pic>
      <p:sp>
        <p:nvSpPr>
          <p:cNvPr id="4" name="TextBox 3"/>
          <p:cNvSpPr txBox="1"/>
          <p:nvPr/>
        </p:nvSpPr>
        <p:spPr>
          <a:xfrm>
            <a:off x="2813582" y="5705856"/>
            <a:ext cx="7162089" cy="707886"/>
          </a:xfrm>
          <a:prstGeom prst="rect">
            <a:avLst/>
          </a:prstGeom>
          <a:noFill/>
        </p:spPr>
        <p:txBody>
          <a:bodyPr wrap="none" rtlCol="0">
            <a:spAutoFit/>
          </a:bodyPr>
          <a:lstStyle/>
          <a:p>
            <a:r>
              <a:rPr lang="en-GB" sz="4000" b="1" dirty="0" smtClean="0"/>
              <a:t>The arrow starts on the </a:t>
            </a:r>
            <a:r>
              <a:rPr lang="en-GB" sz="4000" b="1" dirty="0" smtClean="0">
                <a:solidFill>
                  <a:srgbClr val="FF0000"/>
                </a:solidFill>
              </a:rPr>
              <a:t>lone pair</a:t>
            </a:r>
            <a:endParaRPr lang="en-GB" sz="4000" b="1" dirty="0">
              <a:solidFill>
                <a:srgbClr val="FF0000"/>
              </a:solidFill>
            </a:endParaRPr>
          </a:p>
        </p:txBody>
      </p:sp>
    </p:spTree>
    <p:extLst>
      <p:ext uri="{BB962C8B-B14F-4D97-AF65-F5344CB8AC3E}">
        <p14:creationId xmlns:p14="http://schemas.microsoft.com/office/powerpoint/2010/main" val="27248359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976</TotalTime>
  <Words>544</Words>
  <Application>Microsoft Office PowerPoint</Application>
  <PresentationFormat>Widescreen</PresentationFormat>
  <Paragraphs>50</Paragraphs>
  <Slides>23</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Arial</vt:lpstr>
      <vt:lpstr>Book Antiqua</vt:lpstr>
      <vt:lpstr>Calibri</vt:lpstr>
      <vt:lpstr>Calibri Light</vt:lpstr>
      <vt:lpstr>FrutigerLTStd-BlackCn</vt:lpstr>
      <vt:lpstr>Helvetica</vt:lpstr>
      <vt:lpstr>StoneSerifStd-Medium</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roaa shireen</dc:creator>
  <cp:lastModifiedBy>roaa shireen</cp:lastModifiedBy>
  <cp:revision>39</cp:revision>
  <dcterms:created xsi:type="dcterms:W3CDTF">2018-08-28T20:32:37Z</dcterms:created>
  <dcterms:modified xsi:type="dcterms:W3CDTF">2018-10-06T18:29:34Z</dcterms:modified>
</cp:coreProperties>
</file>